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293" r:id="rId4"/>
    <p:sldId id="305" r:id="rId5"/>
    <p:sldId id="307" r:id="rId6"/>
    <p:sldId id="259" r:id="rId7"/>
    <p:sldId id="261" r:id="rId8"/>
    <p:sldId id="263" r:id="rId9"/>
    <p:sldId id="265" r:id="rId10"/>
    <p:sldId id="266" r:id="rId11"/>
    <p:sldId id="268" r:id="rId12"/>
    <p:sldId id="269" r:id="rId13"/>
    <p:sldId id="267" r:id="rId14"/>
    <p:sldId id="272" r:id="rId15"/>
    <p:sldId id="273" r:id="rId16"/>
    <p:sldId id="274" r:id="rId17"/>
    <p:sldId id="275" r:id="rId18"/>
    <p:sldId id="282" r:id="rId19"/>
    <p:sldId id="283" r:id="rId20"/>
    <p:sldId id="306" r:id="rId21"/>
    <p:sldId id="288" r:id="rId22"/>
    <p:sldId id="294" r:id="rId23"/>
    <p:sldId id="295" r:id="rId24"/>
    <p:sldId id="296" r:id="rId25"/>
    <p:sldId id="297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C9925-E473-4D24-AA6D-9F81D5030F0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DFCC6-BB70-4938-B38A-ECCA3B6CF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9B94-77B0-48E2-9354-D51645CD5DA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36E9-0B6F-430F-886F-181950A2B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7-9-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468816" cy="4429132"/>
          </a:xfrm>
        </p:spPr>
      </p:pic>
      <p:pic>
        <p:nvPicPr>
          <p:cNvPr id="10" name="Содержимое 9" descr="Скриншот 27.11.2016 047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85728"/>
            <a:ext cx="5143535" cy="1214446"/>
          </a:xfrm>
        </p:spPr>
      </p:pic>
      <p:sp>
        <p:nvSpPr>
          <p:cNvPr id="12" name="Прямоугольник 11"/>
          <p:cNvSpPr/>
          <p:nvPr/>
        </p:nvSpPr>
        <p:spPr>
          <a:xfrm>
            <a:off x="4857752" y="1928802"/>
            <a:ext cx="4071966" cy="44291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Новые подходы к педагогической поддержке профессионального самоопределения обучающихся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Чистякова С.Н.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3636" y="285728"/>
            <a:ext cx="2500330" cy="1143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риски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71942"/>
            <a:ext cx="5643602" cy="1214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70000"/>
              </a:lnSpc>
              <a:defRPr/>
            </a:pPr>
            <a:r>
              <a:rPr lang="ru-RU" sz="2800" dirty="0"/>
              <a:t>актуализировать </a:t>
            </a:r>
            <a:r>
              <a:rPr lang="ru-RU" sz="2800" dirty="0" err="1"/>
              <a:t>профилизацию</a:t>
            </a:r>
            <a:r>
              <a:rPr lang="ru-RU" sz="2800" dirty="0"/>
              <a:t> в основной и старшей </a:t>
            </a:r>
            <a:r>
              <a:rPr lang="ru-RU" sz="2800" dirty="0" smtClean="0"/>
              <a:t>школе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357826"/>
            <a:ext cx="5643602" cy="1143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органам управления </a:t>
            </a:r>
            <a:r>
              <a:rPr lang="ru-RU" sz="2000" dirty="0" smtClean="0"/>
              <a:t>образованием предоставить </a:t>
            </a:r>
            <a:r>
              <a:rPr lang="ru-RU" sz="2000" dirty="0"/>
              <a:t>более широкие возможности </a:t>
            </a:r>
            <a:r>
              <a:rPr lang="ru-RU" sz="2000" dirty="0" smtClean="0"/>
              <a:t>образовательным </a:t>
            </a:r>
            <a:r>
              <a:rPr lang="ru-RU" sz="2000" dirty="0" smtClean="0"/>
              <a:t>организациям для </a:t>
            </a:r>
            <a:r>
              <a:rPr lang="ru-RU" sz="2000" dirty="0"/>
              <a:t>обеспечения сетевых форм взаимодействия </a:t>
            </a:r>
            <a:r>
              <a:rPr lang="ru-RU" sz="2000" dirty="0" smtClean="0"/>
              <a:t>и партнерских отношений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500174"/>
            <a:ext cx="2500330" cy="5000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Распространение несбалансированных корпоративных моделей профориентации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Распространение коммерческих услуг в области профориентации, имеющих сомнительное качество в условиях отсутствия инструментов  его оценки</a:t>
            </a:r>
          </a:p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Методологическое «раздвоение» профориентации</a:t>
            </a:r>
          </a:p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Институциональное «растаскивание» профориентации</a:t>
            </a:r>
            <a:r>
              <a:rPr lang="ru-RU" sz="20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5715040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целью учета личностной позиции обучающегося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выборе пути продолжения образования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еобходимо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786058"/>
            <a:ext cx="5643602" cy="1214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изменить содержание формы и методы образовательной </a:t>
            </a:r>
            <a:r>
              <a:rPr lang="ru-RU" sz="2400" dirty="0" smtClean="0"/>
              <a:t>деятельности для </a:t>
            </a:r>
            <a:r>
              <a:rPr lang="ru-RU" sz="2400" dirty="0"/>
              <a:t>повышения готовности к профессиональному самоопределению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214422"/>
            <a:ext cx="5643602" cy="15001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создавать </a:t>
            </a:r>
            <a:r>
              <a:rPr lang="ru-RU" sz="2000" dirty="0"/>
              <a:t>возможности </a:t>
            </a:r>
            <a:r>
              <a:rPr lang="ru-RU" sz="2000" dirty="0" smtClean="0"/>
              <a:t>формирования у </a:t>
            </a:r>
            <a:r>
              <a:rPr lang="ru-RU" sz="2000" dirty="0"/>
              <a:t>школьников и молодежи </a:t>
            </a:r>
            <a:r>
              <a:rPr lang="ru-RU" sz="2000" dirty="0" smtClean="0"/>
              <a:t>субъектной </a:t>
            </a:r>
            <a:r>
              <a:rPr lang="ru-RU" sz="2000" dirty="0" smtClean="0"/>
              <a:t>позиции,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признать </a:t>
            </a:r>
            <a:r>
              <a:rPr lang="ru-RU" sz="2000" dirty="0"/>
              <a:t>за обучающимся права на собственное содержание образования и увеличение свободы выбора подростком образовательного маршрута в старшей школе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26.11.2016 223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146" y="357166"/>
            <a:ext cx="876213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26.11.2016 223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4393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26.11.2016 223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350682" cy="5697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476" y="285728"/>
            <a:ext cx="845736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429684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728"/>
            <a:ext cx="822960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59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3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7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тратегия-НТР-картин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286124"/>
            <a:ext cx="4040188" cy="2576792"/>
          </a:xfrm>
        </p:spPr>
      </p:pic>
      <p:pic>
        <p:nvPicPr>
          <p:cNvPr id="8" name="Содержимое 7" descr="президен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5643602" cy="407196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32656"/>
            <a:ext cx="8215370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Определены критерии готовности обучающихся к профессиональному самоопределению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Скриншот 26.11.2016 180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48880"/>
            <a:ext cx="8329642" cy="3866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6.11.2016 224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35824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643050"/>
            <a:ext cx="8286808" cy="4857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учитывать имеющий место в наступившем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веке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err="1">
                <a:latin typeface="Arial" pitchFamily="34" charset="0"/>
                <a:cs typeface="Arial" pitchFamily="34" charset="0"/>
              </a:rPr>
              <a:t>цивилизационный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кризис – 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переход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 корпоративной культуры к кооперативной культуре и границам, их разделяющим и соединяющим одновременно.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Вертикально устроенное корпоративное сознание, воплощенное в идее государства,  не в состоянии противостоять кооперативным сетям, имеющим и вертикальные, и горизонтальные, и диагональные связи. 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Чем больше число степеней свободы – тем выше уровень устойчивости, выживаемости и способности к саморазвитию.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28"/>
            <a:ext cx="8358246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проектировании, реализации и совершенствовании механизмов педагогической поддержки готовности обучающихся к проектированию будущей профессиональной карьеры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"/>
          <p:cNvGraphicFramePr>
            <a:graphicFrameLocks noGrp="1"/>
          </p:cNvGraphicFramePr>
          <p:nvPr/>
        </p:nvGraphicFramePr>
        <p:xfrm>
          <a:off x="428596" y="357167"/>
          <a:ext cx="8358246" cy="1335290"/>
        </p:xfrm>
        <a:graphic>
          <a:graphicData uri="http://schemas.openxmlformats.org/drawingml/2006/table">
            <a:tbl>
              <a:tblPr/>
              <a:tblGrid>
                <a:gridCol w="4281053"/>
                <a:gridCol w="4077193"/>
              </a:tblGrid>
              <a:tr h="4104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Механизмы сопровождения профессионального самоопределения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87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Взаимодействие с педагогом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Массовая практика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1785927"/>
            <a:ext cx="307183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Воздействующие отношения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785926"/>
            <a:ext cx="514353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/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Профориентационно</a:t>
            </a:r>
            <a:r>
              <a:rPr lang="ru-RU" b="1" dirty="0" smtClean="0">
                <a:solidFill>
                  <a:schemeClr val="tx1"/>
                </a:solidFill>
              </a:rPr>
              <a:t> значимый социальный диалог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857628"/>
            <a:ext cx="3071834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Баланс воздействующих и помогающих отношений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500306"/>
            <a:ext cx="3071834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Поддерживающие отношения: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2857496"/>
            <a:ext cx="2357454" cy="37147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зависимости от преобладания моделей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самоопределения: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традиционной,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индустриальной,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постиндустриальной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3143248"/>
            <a:ext cx="2643206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Межведомственные  отношения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428868"/>
            <a:ext cx="2643206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Сетевое взаимодействие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857628"/>
            <a:ext cx="264320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Государственно-частное партнерство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071810"/>
            <a:ext cx="1428760" cy="642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3071810"/>
            <a:ext cx="1357322" cy="642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Защита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14678" y="4429132"/>
            <a:ext cx="135732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"/>
          <p:cNvGraphicFramePr>
            <a:graphicFrameLocks noGrp="1"/>
          </p:cNvGraphicFramePr>
          <p:nvPr/>
        </p:nvGraphicFramePr>
        <p:xfrm>
          <a:off x="428596" y="357167"/>
          <a:ext cx="8358246" cy="1457210"/>
        </p:xfrm>
        <a:graphic>
          <a:graphicData uri="http://schemas.openxmlformats.org/drawingml/2006/table">
            <a:tbl>
              <a:tblPr/>
              <a:tblGrid>
                <a:gridCol w="4281053"/>
                <a:gridCol w="4077193"/>
              </a:tblGrid>
              <a:tr h="4104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Практика сопровождения профессионального самоопределения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87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Государственная политика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Региональные и локальные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изменения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3306" y="2000240"/>
            <a:ext cx="2143140" cy="785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Региональные модели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52641"/>
            <a:ext cx="2857520" cy="704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 федерального уровня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071679"/>
            <a:ext cx="271464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Тематические конкурсы,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отложенные контракты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643315"/>
            <a:ext cx="278608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Концепция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429264"/>
            <a:ext cx="3071834" cy="857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WorldSkills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en-US" b="1" dirty="0" err="1" smtClean="0">
                <a:solidFill>
                  <a:schemeClr val="tx1"/>
                </a:solidFill>
              </a:rPr>
              <a:t>JuniorSkills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928935"/>
            <a:ext cx="214314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Инициативы работодателей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4000504"/>
            <a:ext cx="271464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Корпоративные модели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6000768"/>
            <a:ext cx="514353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сервисы и способы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информационной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429264"/>
            <a:ext cx="235745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Коммерческие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000372"/>
            <a:ext cx="2428892" cy="428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Изменения во ФГОС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429132"/>
            <a:ext cx="335758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орг.-пед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сопровождения самоопределения, региональные Концепции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000372"/>
            <a:ext cx="2714644" cy="785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АСИ-поддержка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4598" y="4643446"/>
            <a:ext cx="256224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детей с ограничителями выбора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572008"/>
            <a:ext cx="1643074" cy="652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Борьба с кадровым пылесосом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3857628"/>
            <a:ext cx="207170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Возрождение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5429264"/>
            <a:ext cx="2214578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Попытки диалога с семьей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"/>
          <p:cNvGraphicFramePr>
            <a:graphicFrameLocks noGrp="1"/>
          </p:cNvGraphicFramePr>
          <p:nvPr/>
        </p:nvGraphicFramePr>
        <p:xfrm>
          <a:off x="428596" y="357167"/>
          <a:ext cx="8358246" cy="1285884"/>
        </p:xfrm>
        <a:graphic>
          <a:graphicData uri="http://schemas.openxmlformats.org/drawingml/2006/table">
            <a:tbl>
              <a:tblPr/>
              <a:tblGrid>
                <a:gridCol w="4281053"/>
                <a:gridCol w="4077193"/>
              </a:tblGrid>
              <a:tr h="4104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Практика сопровождения профессионального самоопределения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87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Проблемы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Риски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3306" y="2285992"/>
            <a:ext cx="21431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Административное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единообразие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1"/>
            <a:ext cx="307183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 нормативной базы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785926"/>
            <a:ext cx="2143140" cy="4286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Академическая сепарация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57563"/>
            <a:ext cx="307183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  алгоритмов оценки результативности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86323"/>
            <a:ext cx="3071834" cy="642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Нет устойчивой научной поддержки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928934"/>
            <a:ext cx="214314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Доминирование интересов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субъектов  экономической сферы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4143380"/>
            <a:ext cx="2143140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Институциональное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растаскивание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286256"/>
            <a:ext cx="278608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Эдьютейнмент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ивент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«туризм в профессию»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500702"/>
            <a:ext cx="307183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 языка коммуникации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643182"/>
            <a:ext cx="307183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 гарантированного минимума для региона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3571876"/>
            <a:ext cx="278608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Имитации и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симулякры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071942"/>
            <a:ext cx="307183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 профессионального стандарта для специалиста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4929198"/>
            <a:ext cx="2143140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Методологическое раздвоение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857496"/>
            <a:ext cx="278608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Нигилизм против «болота»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072074"/>
            <a:ext cx="278608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Чем больше знаем о субъекте, тем сильнее лишаем его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субъектности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5643578"/>
            <a:ext cx="2143140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Раньше или своевременно?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Зигзаги самоопределения»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5929330"/>
            <a:ext cx="278608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Мотив престижа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6000768"/>
            <a:ext cx="307183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 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hard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 Или иное?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1997766"/>
            <a:ext cx="2786082" cy="7882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Алармисты против визионеров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27.11.2016 03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501122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lgaVasilje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6643734" cy="3857652"/>
          </a:xfrm>
        </p:spPr>
      </p:pic>
      <p:pic>
        <p:nvPicPr>
          <p:cNvPr id="8" name="Содержимое 7" descr="Скриншот 27.11.2016 038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5929354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3429000"/>
            <a:ext cx="242889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3"/>
            <a:ext cx="4000528" cy="1714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Регионального развития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71613"/>
            <a:ext cx="4071966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Инженерные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558" y="4714884"/>
            <a:ext cx="4562508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Научного познания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558" y="3429000"/>
            <a:ext cx="299087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Культурной политики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500438"/>
            <a:ext cx="2571768" cy="1071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Визуальные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4714884"/>
            <a:ext cx="3571900" cy="1714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Антропологические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071942"/>
            <a:ext cx="300039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Социальные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781300"/>
            <a:ext cx="5543550" cy="1727200"/>
            <a:chOff x="2064" y="1888"/>
            <a:chExt cx="3492" cy="589"/>
          </a:xfrm>
        </p:grpSpPr>
        <p:sp>
          <p:nvSpPr>
            <p:cNvPr id="26643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44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ru-RU" dirty="0" smtClean="0"/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ru-RU" dirty="0" smtClean="0"/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ru-RU" sz="2800" b="1" dirty="0" smtClean="0"/>
                <a:t>Смена экономической модели</a:t>
              </a:r>
              <a:endParaRPr lang="ru-RU" sz="2800" b="1" dirty="0"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419475" y="4337049"/>
            <a:ext cx="5545138" cy="1828997"/>
            <a:chOff x="2064" y="1933"/>
            <a:chExt cx="3493" cy="316"/>
          </a:xfrm>
        </p:grpSpPr>
        <p:sp>
          <p:nvSpPr>
            <p:cNvPr id="26641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2000"/>
              <a:ext cx="3493" cy="24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42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dirty="0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endParaRPr lang="ru-RU" dirty="0" smtClean="0"/>
            </a:p>
            <a:p>
              <a:pPr>
                <a:spcBef>
                  <a:spcPct val="20000"/>
                </a:spcBef>
              </a:pPr>
              <a:r>
                <a:rPr lang="ru-RU" sz="2800" b="1" dirty="0" smtClean="0"/>
                <a:t>Фундаментальные сдвиги в мировой экономике</a:t>
              </a:r>
              <a:endParaRPr lang="ru-RU" sz="2800" b="1" dirty="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843213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6287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843213" y="51577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419475" y="1268413"/>
            <a:ext cx="5543550" cy="1939881"/>
            <a:chOff x="2064" y="1888"/>
            <a:chExt cx="3492" cy="834"/>
          </a:xfrm>
        </p:grpSpPr>
        <p:sp>
          <p:nvSpPr>
            <p:cNvPr id="26639" name="Rectangle 5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40" name="Rectangl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7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dirty="0" smtClean="0"/>
            </a:p>
            <a:p>
              <a:pPr>
                <a:spcBef>
                  <a:spcPct val="20000"/>
                </a:spcBef>
              </a:pPr>
              <a:r>
                <a:rPr lang="ru-RU" sz="2800" b="1" dirty="0" smtClean="0"/>
                <a:t>Кардинальные технологические сдвиги</a:t>
              </a:r>
            </a:p>
            <a:p>
              <a:pPr>
                <a:spcBef>
                  <a:spcPct val="20000"/>
                </a:spcBef>
              </a:pP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9231" name="Rectangle 61"/>
          <p:cNvSpPr>
            <a:spLocks noChangeArrowheads="1"/>
          </p:cNvSpPr>
          <p:nvPr/>
        </p:nvSpPr>
        <p:spPr bwMode="auto">
          <a:xfrm>
            <a:off x="684213" y="404813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Три причины перемены профессии в современных условиях (по Д.Я.Травину)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  <p:bldP spid="48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214422"/>
            <a:ext cx="8286808" cy="1500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28"/>
            <a:ext cx="8286808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Цель профессиональной ориентации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286808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оказание помощи обучающимся в осознанном выборе будущей профессии; создание комплекса условий в осуществлении собственных жизненных планов; формирование  отношения к профессиональной деятельности как возможности участия в решении личных, общественных, государственных, общенациональных проблем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8286808" cy="2500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Существующая </a:t>
            </a:r>
            <a:r>
              <a:rPr lang="ru-RU" sz="2000" b="1" dirty="0">
                <a:solidFill>
                  <a:srgbClr val="0000FF"/>
                </a:solidFill>
              </a:rPr>
              <a:t>«лакуна» между общим и профессиональным образованием, реализуемая через подготовку будущих выпускников к принятию решения о построении и реализации образовательно-профессионального маршрута, должна быть заполнена специальной работой в образовательных программах в условиях общего, профессионального и дополнительного </a:t>
            </a:r>
            <a:r>
              <a:rPr lang="ru-RU" sz="2000" b="1" dirty="0" smtClean="0">
                <a:solidFill>
                  <a:srgbClr val="0000FF"/>
                </a:solidFill>
              </a:rPr>
              <a:t>образования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000108"/>
            <a:ext cx="8001056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Определение и разработка механизмов педагогической поддержки профессионального самоопределения обучающихся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000240"/>
            <a:ext cx="3571900" cy="12858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На уровне взаимодействия педагогов и обучающихся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00240"/>
            <a:ext cx="3857652" cy="12858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На уровне организации такого взаимодействия в массовой практике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357562"/>
            <a:ext cx="3571900" cy="3286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 dirty="0" smtClean="0">
                <a:solidFill>
                  <a:schemeClr val="bg1"/>
                </a:solidFill>
              </a:rPr>
              <a:t>• </a:t>
            </a:r>
            <a:r>
              <a:rPr lang="ru-RU" sz="2200" b="1" dirty="0" smtClean="0">
                <a:solidFill>
                  <a:schemeClr val="bg1"/>
                </a:solidFill>
              </a:rPr>
              <a:t>с преобладанием воздействующих отношений;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• с преобладанием помогающих отношений (в т.ч. помощь и защита);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• с оптимальным балансом воздействующих и помогающих отношений</a:t>
            </a:r>
            <a:endParaRPr lang="ru-RU" sz="22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357562"/>
            <a:ext cx="3857652" cy="3286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• </a:t>
            </a:r>
            <a:r>
              <a:rPr lang="ru-RU" sz="2200" b="1" dirty="0" err="1" smtClean="0">
                <a:solidFill>
                  <a:schemeClr val="bg1"/>
                </a:solidFill>
              </a:rPr>
              <a:t>профориентационно</a:t>
            </a:r>
            <a:r>
              <a:rPr lang="ru-RU" sz="2200" b="1" dirty="0" smtClean="0">
                <a:solidFill>
                  <a:schemeClr val="bg1"/>
                </a:solidFill>
              </a:rPr>
              <a:t> значимый </a:t>
            </a:r>
            <a:r>
              <a:rPr lang="ru-RU" sz="2200" b="1" dirty="0" err="1" smtClean="0">
                <a:solidFill>
                  <a:schemeClr val="bg1"/>
                </a:solidFill>
              </a:rPr>
              <a:t>межинституциональный</a:t>
            </a:r>
            <a:r>
              <a:rPr lang="ru-RU" sz="2200" b="1" dirty="0" smtClean="0">
                <a:solidFill>
                  <a:schemeClr val="bg1"/>
                </a:solidFill>
              </a:rPr>
              <a:t> диалог;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• сетевое взаимодействие;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• межведомственные отношения;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• государственно-частное партнёрство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178827" y="3250405"/>
            <a:ext cx="500066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107389" y="2035959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215074" y="1928802"/>
            <a:ext cx="57150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393669" y="3321843"/>
            <a:ext cx="35719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2910" y="285728"/>
            <a:ext cx="8001056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Перспективы развития профессиональной ориентации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340768"/>
            <a:ext cx="8286808" cy="5040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поддержка и экспертиза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профориентационно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значимых инициатив регионального, муниципального и локального уровня, практик корпоративной и отраслевой профессиональной ориентации; обеспечение процедур обобщения и распространения инновационного опыта; оформление позиций региональных, муниципальных, отраслевых, корпоративных координаторов в сфере педагогической поддержки профессионального самоопределения обучающихся; совершенствование нормативной и правовой базы профессиональной ориентации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215370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Перспективы развития профессиональной ориентации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428736"/>
            <a:ext cx="8286808" cy="1357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рамках экспертизы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инициатив, реализуемых с отечественной молодежью при участии общеобразовательных организаций, должна включать: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215370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Перспективы развития профессиональной ориентации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3000396" cy="3286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анализ </a:t>
            </a:r>
            <a:r>
              <a:rPr lang="ru-RU" b="1" dirty="0"/>
              <a:t>организационно-педагогических и психолого-педагогических   решений, связанных с поиском путей проблем согласования интересов образовательных организаций, работодателей, детей и молодежи, оценку возможностей создания новых практик межведомственного взаимодействия, привлечения бизнеса, НКО и </a:t>
            </a:r>
            <a:r>
              <a:rPr lang="ru-RU" b="1" dirty="0" smtClean="0"/>
              <a:t>общественности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357562"/>
            <a:ext cx="2571768" cy="3286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анализ </a:t>
            </a:r>
            <a:r>
              <a:rPr lang="ru-RU" b="1" dirty="0"/>
              <a:t>согласованности инициатив с нормативной базой, регламентирующей деятельность образовательных организаций и их взаимодействие с социальными партнерами; выявление дефицитов нормативного обеспечения (при его необходимости</a:t>
            </a:r>
            <a:r>
              <a:rPr lang="ru-RU" b="1" dirty="0" smtClean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357562"/>
            <a:ext cx="2571768" cy="3286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/>
              <a:t>оценку </a:t>
            </a:r>
            <a:r>
              <a:rPr lang="ru-RU" sz="2000" b="1" dirty="0"/>
              <a:t>значимости инициативы с позиций педагогической науки и практики, анализ состояния ресурсного обеспечения; оценку возможных рисков и наличия механизмов их компенсации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393803" y="3035297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965967" y="3035297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94199" y="3106735"/>
            <a:ext cx="500066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781</Words>
  <Application>Microsoft Office PowerPoint</Application>
  <PresentationFormat>Экран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К2</dc:creator>
  <cp:lastModifiedBy>Николай</cp:lastModifiedBy>
  <cp:revision>25</cp:revision>
  <dcterms:created xsi:type="dcterms:W3CDTF">2016-11-26T19:57:48Z</dcterms:created>
  <dcterms:modified xsi:type="dcterms:W3CDTF">2017-03-12T10:03:48Z</dcterms:modified>
</cp:coreProperties>
</file>