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2"/>
  </p:notesMasterIdLst>
  <p:sldIdLst>
    <p:sldId id="339" r:id="rId2"/>
    <p:sldId id="349" r:id="rId3"/>
    <p:sldId id="350" r:id="rId4"/>
    <p:sldId id="352" r:id="rId5"/>
    <p:sldId id="356" r:id="rId6"/>
    <p:sldId id="355" r:id="rId7"/>
    <p:sldId id="359" r:id="rId8"/>
    <p:sldId id="362" r:id="rId9"/>
    <p:sldId id="363" r:id="rId10"/>
    <p:sldId id="303" r:id="rId11"/>
  </p:sldIdLst>
  <p:sldSz cx="9144000" cy="5143500" type="screen16x9"/>
  <p:notesSz cx="6797675" cy="9926638"/>
  <p:defaultTextStyle>
    <a:defPPr>
      <a:defRPr lang="ru-RU"/>
    </a:defPPr>
    <a:lvl1pPr marL="0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8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98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96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96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94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94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92" algn="l" defTabSz="9143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y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36"/>
    <a:srgbClr val="69BA2E"/>
    <a:srgbClr val="71BF43"/>
    <a:srgbClr val="F04D22"/>
    <a:srgbClr val="FF9900"/>
    <a:srgbClr val="60A82A"/>
    <a:srgbClr val="8CC63E"/>
    <a:srgbClr val="78AC32"/>
    <a:srgbClr val="70B744"/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3" autoAdjust="0"/>
    <p:restoredTop sz="94354" autoAdjust="0"/>
  </p:normalViewPr>
  <p:slideViewPr>
    <p:cSldViewPr>
      <p:cViewPr>
        <p:scale>
          <a:sx n="157" d="100"/>
          <a:sy n="157" d="100"/>
        </p:scale>
        <p:origin x="-600" y="-42"/>
      </p:cViewPr>
      <p:guideLst>
        <p:guide orient="horz" pos="2160"/>
        <p:guide orient="horz" pos="1620"/>
        <p:guide pos="288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228A-76AA-46A0-84F1-C59510D4B7F3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AD41C-A792-4816-BA5E-6EA0AE8F17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35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8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8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96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96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94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94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92" algn="l" defTabSz="9143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2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EC09-A101-4A34-82F7-F6166FE2AAF9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8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E15C-BB23-4B29-92B8-6865D3F48305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F66-0A77-4AC6-A1F0-3C000D032D1C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77BE-481B-4FD9-B0AE-7E8B79C1657A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9"/>
            <a:ext cx="7772400" cy="10215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17A4-E088-4C5F-86E6-C754B26E37CE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5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B33B-94BB-46F1-ABAA-FBFF7C39A9F7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6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8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6" indent="0">
              <a:buNone/>
              <a:defRPr sz="1600" b="1"/>
            </a:lvl5pPr>
            <a:lvl6pPr marL="2285996" indent="0">
              <a:buNone/>
              <a:defRPr sz="1600" b="1"/>
            </a:lvl6pPr>
            <a:lvl7pPr marL="2743194" indent="0">
              <a:buNone/>
              <a:defRPr sz="1600" b="1"/>
            </a:lvl7pPr>
            <a:lvl8pPr marL="3200394" indent="0">
              <a:buNone/>
              <a:defRPr sz="1600" b="1"/>
            </a:lvl8pPr>
            <a:lvl9pPr marL="36575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8" indent="0">
              <a:buNone/>
              <a:defRPr sz="1800" b="1"/>
            </a:lvl3pPr>
            <a:lvl4pPr marL="1371598" indent="0">
              <a:buNone/>
              <a:defRPr sz="1600" b="1"/>
            </a:lvl4pPr>
            <a:lvl5pPr marL="1828796" indent="0">
              <a:buNone/>
              <a:defRPr sz="1600" b="1"/>
            </a:lvl5pPr>
            <a:lvl6pPr marL="2285996" indent="0">
              <a:buNone/>
              <a:defRPr sz="1600" b="1"/>
            </a:lvl6pPr>
            <a:lvl7pPr marL="2743194" indent="0">
              <a:buNone/>
              <a:defRPr sz="1600" b="1"/>
            </a:lvl7pPr>
            <a:lvl8pPr marL="3200394" indent="0">
              <a:buNone/>
              <a:defRPr sz="1600" b="1"/>
            </a:lvl8pPr>
            <a:lvl9pPr marL="365759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E6FA-1E5C-442E-BE00-2068D8EF5826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AFE2-3BC4-4F2A-AC5F-9E1BF51E9B1B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5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C110-D748-4155-AA37-F52EE2D5D936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2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8" indent="0">
              <a:buNone/>
              <a:defRPr sz="1000"/>
            </a:lvl3pPr>
            <a:lvl4pPr marL="1371598" indent="0">
              <a:buNone/>
              <a:defRPr sz="1000"/>
            </a:lvl4pPr>
            <a:lvl5pPr marL="1828796" indent="0">
              <a:buNone/>
              <a:defRPr sz="1000"/>
            </a:lvl5pPr>
            <a:lvl6pPr marL="2285996" indent="0">
              <a:buNone/>
              <a:defRPr sz="1000"/>
            </a:lvl6pPr>
            <a:lvl7pPr marL="2743194" indent="0">
              <a:buNone/>
              <a:defRPr sz="1000"/>
            </a:lvl7pPr>
            <a:lvl8pPr marL="3200394" indent="0">
              <a:buNone/>
              <a:defRPr sz="1000"/>
            </a:lvl8pPr>
            <a:lvl9pPr marL="365759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106A-12A5-4C08-A509-FF6AF21EB899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8" indent="0">
              <a:buNone/>
              <a:defRPr sz="2400"/>
            </a:lvl3pPr>
            <a:lvl4pPr marL="1371598" indent="0">
              <a:buNone/>
              <a:defRPr sz="2000"/>
            </a:lvl4pPr>
            <a:lvl5pPr marL="1828796" indent="0">
              <a:buNone/>
              <a:defRPr sz="2000"/>
            </a:lvl5pPr>
            <a:lvl6pPr marL="2285996" indent="0">
              <a:buNone/>
              <a:defRPr sz="2000"/>
            </a:lvl6pPr>
            <a:lvl7pPr marL="2743194" indent="0">
              <a:buNone/>
              <a:defRPr sz="2000"/>
            </a:lvl7pPr>
            <a:lvl8pPr marL="3200394" indent="0">
              <a:buNone/>
              <a:defRPr sz="2000"/>
            </a:lvl8pPr>
            <a:lvl9pPr marL="365759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398" indent="0">
              <a:buNone/>
              <a:defRPr sz="1000"/>
            </a:lvl3pPr>
            <a:lvl4pPr marL="1371598" indent="0">
              <a:buNone/>
              <a:defRPr sz="1000"/>
            </a:lvl4pPr>
            <a:lvl5pPr marL="1828796" indent="0">
              <a:buNone/>
              <a:defRPr sz="1000"/>
            </a:lvl5pPr>
            <a:lvl6pPr marL="2285996" indent="0">
              <a:buNone/>
              <a:defRPr sz="1000"/>
            </a:lvl6pPr>
            <a:lvl7pPr marL="2743194" indent="0">
              <a:buNone/>
              <a:defRPr sz="1000"/>
            </a:lvl7pPr>
            <a:lvl8pPr marL="3200394" indent="0">
              <a:buNone/>
              <a:defRPr sz="1000"/>
            </a:lvl8pPr>
            <a:lvl9pPr marL="365759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7DAC-DB81-4AAB-ACBD-6BE7388296F2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A0179-6548-4195-9C9B-E9BE97DF4D1C}" type="datetime1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0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3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3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8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6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6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4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4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3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2" indent="-228600" algn="l" defTabSz="9143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8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8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6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6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4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4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2" algn="l" defTabSz="9143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91630"/>
            <a:ext cx="8208912" cy="343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026" name="AutoShape 2" descr="ÐÐ°ÑÑÐ¸Ð½ÐºÐ¸ Ð¿Ð¾ Ð·Ð°Ð¿ÑÐ¾ÑÑ Ð²Ð¾ÑÐºÐ»Ð¸ÑÐ°ÑÐµÐ»ÑÐ½ÑÐ¹ Ð·Ð½Ð°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51512" y="0"/>
            <a:ext cx="43924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307580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МБОУ </a:t>
            </a:r>
            <a:r>
              <a:rPr lang="ru-RU" b="1" dirty="0" smtClean="0"/>
              <a:t>«</a:t>
            </a:r>
            <a:r>
              <a:rPr lang="ru-RU" b="1" dirty="0" err="1" smtClean="0"/>
              <a:t>Панфиловская</a:t>
            </a:r>
            <a:r>
              <a:rPr lang="ru-RU" b="1" dirty="0" smtClean="0"/>
              <a:t> СОШ»</a:t>
            </a:r>
            <a:endParaRPr lang="ru-RU" b="1" dirty="0"/>
          </a:p>
          <a:p>
            <a:pPr algn="ctr"/>
            <a:r>
              <a:rPr lang="ru-RU" b="1" dirty="0" smtClean="0"/>
              <a:t>Ленинск-Кузнецкий  </a:t>
            </a:r>
            <a:r>
              <a:rPr lang="ru-RU" b="1" dirty="0"/>
              <a:t>МО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odl_osnova_Spasibo.jp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95486"/>
            <a:ext cx="9144000" cy="51398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5896" y="3363838"/>
            <a:ext cx="1872208" cy="1779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47664" y="206769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6512" y="483519"/>
            <a:ext cx="9217024" cy="465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87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8899784" y="4772025"/>
            <a:ext cx="168017" cy="2686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80" tIns="34290" rIns="68580" bIns="34290"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273844"/>
            <a:ext cx="7559749" cy="6881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3008"/>
            </a:lvl1pPr>
          </a:lstStyle>
          <a:p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66" name="Объект 2"/>
          <p:cNvSpPr txBox="1">
            <a:spLocks noGrp="1"/>
          </p:cNvSpPr>
          <p:nvPr>
            <p:ph type="body" idx="1"/>
          </p:nvPr>
        </p:nvSpPr>
        <p:spPr>
          <a:xfrm>
            <a:off x="683568" y="1039044"/>
            <a:ext cx="8136904" cy="410445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b="1" dirty="0"/>
              <a:t>СОЗДАНИЕ УСЛОВИЙ ДЛЯ ВНЕДРЕНИЯ </a:t>
            </a:r>
            <a:r>
              <a:rPr dirty="0"/>
              <a:t>на уровнях</a:t>
            </a:r>
            <a:r>
              <a:rPr lang="ru-RU" dirty="0"/>
              <a:t> </a:t>
            </a:r>
            <a:r>
              <a:rPr dirty="0"/>
              <a:t>начального</a:t>
            </a:r>
            <a:r>
              <a:rPr lang="ru-RU" dirty="0"/>
              <a:t> </a:t>
            </a:r>
            <a:r>
              <a:rPr dirty="0"/>
              <a:t>общего, основного общего и ( или) среднего общего образования новых методов </a:t>
            </a:r>
            <a:r>
              <a:rPr dirty="0" err="1"/>
              <a:t>обучения</a:t>
            </a:r>
            <a:r>
              <a:rPr dirty="0"/>
              <a:t> и </a:t>
            </a:r>
            <a:r>
              <a:rPr dirty="0" err="1"/>
              <a:t>воспитания</a:t>
            </a:r>
            <a:r>
              <a:rPr dirty="0"/>
              <a:t>, </a:t>
            </a:r>
            <a:r>
              <a:rPr dirty="0" err="1"/>
              <a:t>образовательных</a:t>
            </a:r>
            <a:r>
              <a:rPr dirty="0"/>
              <a:t> </a:t>
            </a:r>
            <a:r>
              <a:rPr dirty="0" err="1"/>
              <a:t>технологий</a:t>
            </a:r>
            <a:r>
              <a:rPr dirty="0"/>
              <a:t>, </a:t>
            </a:r>
            <a:r>
              <a:rPr dirty="0" err="1"/>
              <a:t>обеспечивающих</a:t>
            </a:r>
            <a:r>
              <a:rPr dirty="0"/>
              <a:t> </a:t>
            </a:r>
            <a:r>
              <a:rPr dirty="0" err="1"/>
              <a:t>освоение</a:t>
            </a:r>
            <a:r>
              <a:rPr dirty="0"/>
              <a:t> </a:t>
            </a:r>
            <a:r>
              <a:rPr dirty="0" err="1"/>
              <a:t>обучающимися</a:t>
            </a:r>
            <a:r>
              <a:rPr dirty="0"/>
              <a:t> </a:t>
            </a:r>
            <a:r>
              <a:rPr dirty="0" err="1"/>
              <a:t>основных</a:t>
            </a:r>
            <a:r>
              <a:rPr dirty="0"/>
              <a:t> и </a:t>
            </a:r>
            <a:r>
              <a:rPr dirty="0" err="1"/>
              <a:t>дополнительных</a:t>
            </a:r>
            <a:r>
              <a:rPr dirty="0"/>
              <a:t> </a:t>
            </a:r>
            <a:r>
              <a:rPr dirty="0" err="1"/>
              <a:t>общеобразовательных</a:t>
            </a:r>
            <a:r>
              <a:rPr lang="ru-RU" dirty="0"/>
              <a:t> </a:t>
            </a:r>
            <a:r>
              <a:rPr dirty="0" err="1"/>
              <a:t>программ</a:t>
            </a:r>
            <a:r>
              <a:rPr lang="ru-RU" dirty="0"/>
              <a:t> </a:t>
            </a:r>
            <a:r>
              <a:rPr dirty="0" err="1"/>
              <a:t>цифрового</a:t>
            </a:r>
            <a:r>
              <a:rPr dirty="0"/>
              <a:t>,</a:t>
            </a:r>
            <a:r>
              <a:rPr lang="ru-RU" dirty="0"/>
              <a:t> </a:t>
            </a:r>
            <a:r>
              <a:rPr dirty="0" err="1"/>
              <a:t>естественнонаучного</a:t>
            </a:r>
            <a:r>
              <a:rPr dirty="0"/>
              <a:t>, </a:t>
            </a:r>
            <a:r>
              <a:rPr dirty="0" err="1"/>
              <a:t>технического</a:t>
            </a:r>
            <a:r>
              <a:rPr dirty="0"/>
              <a:t> и </a:t>
            </a:r>
            <a:r>
              <a:rPr dirty="0" err="1"/>
              <a:t>гуманитарного</a:t>
            </a:r>
            <a:r>
              <a:rPr dirty="0"/>
              <a:t> </a:t>
            </a:r>
            <a:r>
              <a:rPr dirty="0" err="1"/>
              <a:t>профилей</a:t>
            </a:r>
            <a:r>
              <a:rPr dirty="0"/>
              <a:t>;</a:t>
            </a:r>
            <a:endParaRPr lang="ru-RU" dirty="0"/>
          </a:p>
          <a:p>
            <a:pPr algn="just">
              <a:lnSpc>
                <a:spcPct val="100000"/>
              </a:lnSpc>
              <a:buClr>
                <a:srgbClr val="FF0000"/>
              </a:buClr>
              <a:buNone/>
            </a:pPr>
            <a:endParaRPr dirty="0"/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b="1" dirty="0"/>
              <a:t>ОБНОВЛЕНИЕ СОДЕРЖАНИЯ И СОВЕРШЕНСТВОВАНИЕ МЕТОДОВ </a:t>
            </a:r>
            <a:r>
              <a:rPr dirty="0" err="1"/>
              <a:t>обучения</a:t>
            </a:r>
            <a:r>
              <a:rPr dirty="0"/>
              <a:t> предметов «Технология», «</a:t>
            </a:r>
            <a:r>
              <a:rPr dirty="0" err="1"/>
              <a:t>Информатика</a:t>
            </a:r>
            <a:r>
              <a:rPr dirty="0"/>
              <a:t>», «</a:t>
            </a:r>
            <a:r>
              <a:rPr dirty="0" err="1"/>
              <a:t>Основы</a:t>
            </a:r>
            <a:r>
              <a:rPr dirty="0"/>
              <a:t> </a:t>
            </a:r>
            <a:r>
              <a:rPr dirty="0" err="1"/>
              <a:t>безопасности</a:t>
            </a:r>
            <a:r>
              <a:rPr dirty="0"/>
              <a:t> </a:t>
            </a:r>
            <a:r>
              <a:rPr dirty="0" err="1"/>
              <a:t>жизнедеятельности</a:t>
            </a:r>
            <a:r>
              <a:rPr dirty="0"/>
              <a:t>»</a:t>
            </a:r>
            <a:endParaRPr lang="ru-RU" dirty="0"/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endParaRPr dirty="0"/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b="1" dirty="0"/>
              <a:t>ИСПОЛЬЗОВАНИЕ ИНФРАСТРУКТУРЫ ВО ВНЕУРОЧНОЕ ВРЕМЯ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общественного</a:t>
            </a:r>
            <a:r>
              <a:rPr dirty="0"/>
              <a:t> </a:t>
            </a:r>
            <a:r>
              <a:rPr dirty="0" err="1"/>
              <a:t>пространства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общекультурных</a:t>
            </a:r>
            <a:r>
              <a:rPr dirty="0"/>
              <a:t> </a:t>
            </a:r>
            <a:r>
              <a:rPr dirty="0" err="1"/>
              <a:t>компетенций</a:t>
            </a:r>
            <a:r>
              <a:rPr dirty="0"/>
              <a:t> и </a:t>
            </a:r>
            <a:r>
              <a:rPr dirty="0" err="1"/>
              <a:t>цифровой</a:t>
            </a:r>
            <a:r>
              <a:rPr dirty="0"/>
              <a:t> </a:t>
            </a:r>
            <a:r>
              <a:rPr dirty="0" err="1"/>
              <a:t>грамотности</a:t>
            </a:r>
            <a:r>
              <a:rPr dirty="0"/>
              <a:t> </a:t>
            </a:r>
            <a:r>
              <a:rPr dirty="0" err="1"/>
              <a:t>населения</a:t>
            </a:r>
            <a:r>
              <a:rPr dirty="0"/>
              <a:t>, </a:t>
            </a:r>
            <a:r>
              <a:rPr dirty="0" err="1"/>
              <a:t>шахматного</a:t>
            </a:r>
            <a:r>
              <a:rPr dirty="0"/>
              <a:t> </a:t>
            </a:r>
            <a:r>
              <a:rPr dirty="0" err="1"/>
              <a:t>образования</a:t>
            </a:r>
            <a:r>
              <a:rPr dirty="0"/>
              <a:t>, </a:t>
            </a:r>
            <a:r>
              <a:rPr dirty="0" err="1"/>
              <a:t>проектной</a:t>
            </a:r>
            <a:r>
              <a:rPr dirty="0"/>
              <a:t> </a:t>
            </a:r>
            <a:r>
              <a:rPr dirty="0" err="1"/>
              <a:t>деятельности</a:t>
            </a:r>
            <a:r>
              <a:rPr dirty="0"/>
              <a:t>, </a:t>
            </a:r>
            <a:r>
              <a:rPr dirty="0" err="1"/>
              <a:t>творческой</a:t>
            </a:r>
            <a:r>
              <a:rPr dirty="0"/>
              <a:t>, </a:t>
            </a:r>
            <a:r>
              <a:rPr dirty="0" err="1"/>
              <a:t>социальной</a:t>
            </a:r>
            <a:r>
              <a:rPr dirty="0"/>
              <a:t> </a:t>
            </a:r>
            <a:r>
              <a:rPr dirty="0" err="1"/>
              <a:t>самореализации</a:t>
            </a:r>
            <a:r>
              <a:rPr dirty="0"/>
              <a:t> </a:t>
            </a:r>
            <a:r>
              <a:rPr dirty="0" err="1"/>
              <a:t>детей</a:t>
            </a:r>
            <a:r>
              <a:rPr dirty="0"/>
              <a:t>, </a:t>
            </a:r>
            <a:r>
              <a:rPr dirty="0" err="1"/>
              <a:t>педагогов</a:t>
            </a:r>
            <a:r>
              <a:rPr dirty="0"/>
              <a:t>, </a:t>
            </a:r>
            <a:r>
              <a:rPr dirty="0" err="1"/>
              <a:t>родительской</a:t>
            </a:r>
            <a:r>
              <a:rPr dirty="0"/>
              <a:t> </a:t>
            </a:r>
            <a:r>
              <a:rPr dirty="0" err="1"/>
              <a:t>общественности</a:t>
            </a: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36420" y="2387084"/>
            <a:ext cx="4471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ОБРАЗОВАТЕЛЬНЫЕ НАПРАВЛЕНИЯ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31640" y="267494"/>
            <a:ext cx="6779094" cy="5655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/>
              <a:t>ЦЕЛИ И ЗАДАЧИ  ЦЕНТРА «ТОЧКА РОСТА»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7096" y="987574"/>
            <a:ext cx="7885384" cy="4155926"/>
          </a:xfrm>
        </p:spPr>
        <p:txBody>
          <a:bodyPr>
            <a:normAutofit fontScale="40000" lnSpcReduction="20000"/>
          </a:bodyPr>
          <a:lstStyle/>
          <a:p>
            <a:r>
              <a:rPr lang="ru-RU" sz="4500" b="1" dirty="0"/>
              <a:t>Основные общеобразовательные программы</a:t>
            </a:r>
            <a:r>
              <a:rPr lang="ru-RU" sz="4500" dirty="0"/>
              <a:t>:</a:t>
            </a:r>
          </a:p>
          <a:p>
            <a:pPr>
              <a:buNone/>
            </a:pPr>
            <a:r>
              <a:rPr lang="ru-RU" sz="4500" dirty="0"/>
              <a:t>«Технология», Информатика», «Основы безопасности жизнедеятельности»</a:t>
            </a:r>
          </a:p>
          <a:p>
            <a:pPr marL="0" indent="0">
              <a:buNone/>
            </a:pPr>
            <a:endParaRPr lang="ru-RU" sz="4500" dirty="0"/>
          </a:p>
          <a:p>
            <a:pPr algn="just"/>
            <a:r>
              <a:rPr lang="ru-RU" sz="4500" dirty="0"/>
              <a:t>Разноуровневые </a:t>
            </a:r>
            <a:r>
              <a:rPr lang="ru-RU" sz="4500" b="1" dirty="0"/>
              <a:t>дополнительные общеобразовательные программы цифрового, </a:t>
            </a:r>
            <a:r>
              <a:rPr lang="ru-RU" sz="4500" b="1" dirty="0" smtClean="0"/>
              <a:t>технического </a:t>
            </a:r>
            <a:r>
              <a:rPr lang="ru-RU" sz="4500" b="1" dirty="0"/>
              <a:t>и гуманитарного </a:t>
            </a:r>
            <a:r>
              <a:rPr lang="ru-RU" sz="4500" dirty="0"/>
              <a:t>профилей:</a:t>
            </a:r>
          </a:p>
          <a:p>
            <a:pPr>
              <a:buFont typeface="Symbol" pitchFamily="18" charset="2"/>
              <a:buChar char=""/>
            </a:pPr>
            <a:r>
              <a:rPr lang="ru-RU" sz="4500" dirty="0"/>
              <a:t>проектная деятельность</a:t>
            </a:r>
          </a:p>
          <a:p>
            <a:pPr>
              <a:buFont typeface="Symbol" pitchFamily="18" charset="2"/>
              <a:buChar char=""/>
            </a:pPr>
            <a:r>
              <a:rPr lang="ru-RU" sz="4500" dirty="0" smtClean="0"/>
              <a:t>шахматное </a:t>
            </a:r>
            <a:r>
              <a:rPr lang="ru-RU" sz="4500" dirty="0"/>
              <a:t>образование</a:t>
            </a:r>
          </a:p>
          <a:p>
            <a:pPr>
              <a:buFont typeface="Symbol" pitchFamily="18" charset="2"/>
              <a:buChar char=""/>
            </a:pPr>
            <a:r>
              <a:rPr lang="en-US" sz="4500" dirty="0"/>
              <a:t>IT-</a:t>
            </a:r>
            <a:r>
              <a:rPr lang="ru-RU" sz="4500" dirty="0" smtClean="0"/>
              <a:t>технологии</a:t>
            </a:r>
          </a:p>
          <a:p>
            <a:pPr>
              <a:buFont typeface="Symbol" pitchFamily="18" charset="2"/>
              <a:buChar char=""/>
            </a:pPr>
            <a:r>
              <a:rPr lang="ru-RU" sz="4500" dirty="0" smtClean="0"/>
              <a:t>Техническое («Робототехника»)</a:t>
            </a:r>
            <a:endParaRPr lang="ru-RU" sz="4500" dirty="0"/>
          </a:p>
          <a:p>
            <a:pPr>
              <a:buFont typeface="Symbol" pitchFamily="18" charset="2"/>
              <a:buChar char=""/>
            </a:pPr>
            <a:r>
              <a:rPr lang="ru-RU" sz="4500" dirty="0"/>
              <a:t>медиатворчество</a:t>
            </a:r>
          </a:p>
          <a:p>
            <a:pPr>
              <a:buFont typeface="Symbol" pitchFamily="18" charset="2"/>
              <a:buChar char=""/>
            </a:pPr>
            <a:r>
              <a:rPr lang="ru-RU" sz="4500" dirty="0"/>
              <a:t>социокультурные мероприятия</a:t>
            </a:r>
          </a:p>
          <a:p>
            <a:pPr>
              <a:buFont typeface="Symbol" pitchFamily="18" charset="2"/>
              <a:buChar char=""/>
            </a:pPr>
            <a:r>
              <a:rPr lang="ru-RU" sz="4500" dirty="0"/>
              <a:t>информационная, экологическая, социальная, дорожно-транспортная безопасность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2763" y="1454726"/>
            <a:ext cx="4835237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339502"/>
            <a:ext cx="6779094" cy="5655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ОБРАЗОВАТЕЛЬНЫЕ НАПРАВЛЕНИЯ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23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843558"/>
            <a:ext cx="7992888" cy="33944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defRPr sz="2400"/>
            </a:pPr>
            <a:r>
              <a:rPr lang="ru-RU" sz="2800" dirty="0"/>
              <a:t>Получение лицензии на дополнительное образование детей и взрослых;</a:t>
            </a:r>
          </a:p>
          <a:p>
            <a:pPr marL="0" indent="0" algn="just">
              <a:spcBef>
                <a:spcPts val="0"/>
              </a:spcBef>
              <a:defRPr sz="2400"/>
            </a:pPr>
            <a:endParaRPr lang="ru-RU" sz="2800" dirty="0"/>
          </a:p>
          <a:p>
            <a:pPr marL="0" indent="0" algn="just">
              <a:spcBef>
                <a:spcPts val="0"/>
              </a:spcBef>
              <a:defRPr sz="2400"/>
            </a:pPr>
            <a:r>
              <a:rPr lang="ru-RU" sz="2800" dirty="0"/>
              <a:t>Положение о Центре образования цифрового и гуманитарного профилей «Точка роста»;</a:t>
            </a:r>
          </a:p>
          <a:p>
            <a:pPr marL="0" indent="0" algn="just">
              <a:spcBef>
                <a:spcPts val="0"/>
              </a:spcBef>
              <a:defRPr sz="2400"/>
            </a:pPr>
            <a:endParaRPr lang="ru-RU" sz="2800" dirty="0"/>
          </a:p>
          <a:p>
            <a:pPr marL="0" indent="0" algn="just">
              <a:spcBef>
                <a:spcPts val="0"/>
              </a:spcBef>
              <a:defRPr sz="2400"/>
            </a:pPr>
            <a:r>
              <a:rPr lang="ru-RU" sz="2800" dirty="0" smtClean="0"/>
              <a:t>План </a:t>
            </a:r>
            <a:r>
              <a:rPr lang="ru-RU" sz="2800" dirty="0"/>
              <a:t>по информационному сопровождению о Центре образования цифрового и гуманитарного профилей «Точка роста»;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1640" y="267494"/>
            <a:ext cx="6779094" cy="5655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/>
              <a:t>ПЛАНИРОВАНИЕ РАБОТЫ ЦЕНТРА</a:t>
            </a:r>
          </a:p>
        </p:txBody>
      </p:sp>
    </p:spTree>
    <p:extLst>
      <p:ext uri="{BB962C8B-B14F-4D97-AF65-F5344CB8AC3E}">
        <p14:creationId xmlns:p14="http://schemas.microsoft.com/office/powerpoint/2010/main" val="15762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843558"/>
            <a:ext cx="8280920" cy="33944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defRPr sz="2400"/>
            </a:pPr>
            <a:r>
              <a:rPr lang="ru-RU" sz="2800" dirty="0">
                <a:cs typeface="Arial" pitchFamily="34" charset="0"/>
              </a:rPr>
              <a:t>Повышение квалификации педагогов;</a:t>
            </a:r>
          </a:p>
          <a:p>
            <a:pPr marL="0" indent="0" algn="just">
              <a:spcBef>
                <a:spcPts val="0"/>
              </a:spcBef>
              <a:defRPr sz="2400"/>
            </a:pPr>
            <a:endParaRPr lang="ru-RU" sz="2800" dirty="0"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defRPr sz="2400"/>
            </a:pPr>
            <a:r>
              <a:rPr lang="ru-RU" sz="2800" dirty="0"/>
              <a:t>Штатное расписание </a:t>
            </a:r>
            <a:r>
              <a:rPr lang="ru-RU" sz="2800" dirty="0" smtClean="0"/>
              <a:t>Центра </a:t>
            </a:r>
            <a:r>
              <a:rPr lang="ru-RU" sz="2800" dirty="0"/>
              <a:t>образования цифрового и гуманитарного профилей «Точка роста»; </a:t>
            </a:r>
          </a:p>
          <a:p>
            <a:pPr marL="0" indent="0" algn="just">
              <a:spcBef>
                <a:spcPts val="0"/>
              </a:spcBef>
              <a:defRPr sz="2400"/>
            </a:pPr>
            <a:endParaRPr lang="ru-RU" sz="2800" dirty="0"/>
          </a:p>
          <a:p>
            <a:pPr marL="0" indent="0" algn="just">
              <a:spcBef>
                <a:spcPts val="0"/>
              </a:spcBef>
              <a:defRPr sz="2400"/>
            </a:pPr>
            <a:r>
              <a:rPr lang="ru-RU" sz="2800" dirty="0"/>
              <a:t>План учебно-воспитательных и социокультурных мероприятий Центра «Точка роста».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267494"/>
            <a:ext cx="6779094" cy="5655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3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ПЛАНИРОВАНИЕ РАБОТЫ ЦЕНТРА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2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7494"/>
            <a:ext cx="6779094" cy="5655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/>
              <a:t>ПЛАНИРОВАНИЕ РАБОТЫ ЦЕНТРА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987574"/>
            <a:ext cx="7931226" cy="33944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defRPr sz="2400"/>
            </a:pPr>
            <a:r>
              <a:rPr lang="ru-RU" sz="2800" dirty="0"/>
              <a:t>Должностные инструкции и трудовые договора  педагогов </a:t>
            </a:r>
            <a:r>
              <a:rPr lang="ru-RU" sz="2800" dirty="0" smtClean="0"/>
              <a:t> </a:t>
            </a:r>
            <a:r>
              <a:rPr lang="ru-RU" sz="2800" dirty="0"/>
              <a:t>Центра «Точка роста»;</a:t>
            </a:r>
          </a:p>
          <a:p>
            <a:pPr marL="0" indent="0" algn="just">
              <a:spcBef>
                <a:spcPts val="0"/>
              </a:spcBef>
              <a:defRPr sz="2400"/>
            </a:pPr>
            <a:endParaRPr lang="ru-RU" sz="2800" dirty="0"/>
          </a:p>
          <a:p>
            <a:pPr marL="0" indent="0" algn="just">
              <a:spcBef>
                <a:spcPts val="0"/>
              </a:spcBef>
              <a:defRPr sz="2400"/>
            </a:pPr>
            <a:r>
              <a:rPr lang="ru-RU" sz="2800" dirty="0"/>
              <a:t>Зачисление учащихся в группы дополнительного образования на базе Центра «Точка роста»;</a:t>
            </a:r>
          </a:p>
          <a:p>
            <a:pPr marL="0" indent="0" algn="just">
              <a:spcBef>
                <a:spcPts val="0"/>
              </a:spcBef>
              <a:defRPr sz="2400"/>
            </a:pPr>
            <a:endParaRPr lang="ru-RU" sz="2800" dirty="0"/>
          </a:p>
          <a:p>
            <a:pPr marL="0" indent="0" algn="just">
              <a:spcBef>
                <a:spcPts val="0"/>
              </a:spcBef>
              <a:defRPr sz="2400"/>
            </a:pPr>
            <a:r>
              <a:rPr lang="ru-RU" sz="2800" dirty="0" smtClean="0"/>
              <a:t> Рабочие программы </a:t>
            </a:r>
            <a:r>
              <a:rPr lang="ru-RU" sz="2800" dirty="0"/>
              <a:t>по </a:t>
            </a:r>
            <a:r>
              <a:rPr lang="ru-RU" sz="2800" dirty="0" smtClean="0"/>
              <a:t>предметам </a:t>
            </a:r>
            <a:r>
              <a:rPr lang="ru-RU" sz="2800" dirty="0"/>
              <a:t>«Технология</a:t>
            </a:r>
            <a:r>
              <a:rPr lang="ru-RU" sz="2800" dirty="0" smtClean="0"/>
              <a:t>», «Информатика», «ОБЖ», внеурочной деятельности.</a:t>
            </a:r>
            <a:endParaRPr lang="ru-RU" sz="2800" dirty="0"/>
          </a:p>
          <a:p>
            <a:pPr marL="0" indent="0" algn="just">
              <a:spcBef>
                <a:spcPts val="0"/>
              </a:spcBef>
              <a:defRPr sz="2400"/>
            </a:pP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2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Заголовок 1"/>
          <p:cNvSpPr txBox="1">
            <a:spLocks noGrp="1"/>
          </p:cNvSpPr>
          <p:nvPr>
            <p:ph type="title"/>
          </p:nvPr>
        </p:nvSpPr>
        <p:spPr>
          <a:xfrm>
            <a:off x="2123728" y="339502"/>
            <a:ext cx="7703765" cy="68818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800"/>
            </a:pPr>
            <a:r>
              <a:rPr lang="ru-RU" sz="2400" b="1" dirty="0">
                <a:latin typeface="+mn-lt"/>
                <a:cs typeface="Arial" pitchFamily="34" charset="0"/>
              </a:rPr>
              <a:t>ПОВЫШЕНИЕ КВАЛИФИКАЦИИ ПЕДАГОГОВ</a:t>
            </a:r>
            <a:endParaRPr sz="2400" b="1" dirty="0">
              <a:latin typeface="+mn-lt"/>
              <a:cs typeface="Arial" pitchFamily="34" charset="0"/>
            </a:endParaRPr>
          </a:p>
        </p:txBody>
      </p:sp>
      <p:sp>
        <p:nvSpPr>
          <p:cNvPr id="162" name="Прямоугольник 3"/>
          <p:cNvSpPr txBox="1"/>
          <p:nvPr/>
        </p:nvSpPr>
        <p:spPr>
          <a:xfrm>
            <a:off x="827584" y="1203598"/>
            <a:ext cx="8136904" cy="2322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289" tIns="34290" rIns="34289" bIns="3429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/>
              <a:t>ГИБКИЕ КОМПЕТЕНЦИИ ПРОЕКТНОЙ ДЕЯТЕЛЬНОСТИ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i="1" dirty="0"/>
              <a:t>Навыки презентации проекта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i="1" dirty="0"/>
              <a:t>Обучение гибким компетенциям:</a:t>
            </a:r>
          </a:p>
          <a:p>
            <a:pPr marL="150395" indent="-150395">
              <a:lnSpc>
                <a:spcPct val="120000"/>
              </a:lnSpc>
              <a:buSzPct val="100000"/>
              <a:buFont typeface="Wingdings" pitchFamily="2" charset="2"/>
              <a:buChar char="ü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i="1" dirty="0"/>
              <a:t>Командная работа</a:t>
            </a:r>
          </a:p>
          <a:p>
            <a:pPr marL="150395" indent="-150395">
              <a:lnSpc>
                <a:spcPct val="120000"/>
              </a:lnSpc>
              <a:buSzPct val="100000"/>
              <a:buFont typeface="Wingdings" pitchFamily="2" charset="2"/>
              <a:buChar char="ü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i="1" dirty="0"/>
              <a:t>Креативное и критическое </a:t>
            </a:r>
            <a:r>
              <a:rPr lang="ru-RU" sz="1400" i="1" dirty="0" smtClean="0"/>
              <a:t>мышление</a:t>
            </a:r>
          </a:p>
          <a:p>
            <a:pPr marL="150395" indent="-150395">
              <a:lnSpc>
                <a:spcPct val="120000"/>
              </a:lnSpc>
              <a:buSzPct val="100000"/>
              <a:buFont typeface="Wingdings" pitchFamily="2" charset="2"/>
              <a:buChar char="ü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i="1" dirty="0" smtClean="0"/>
              <a:t>8 педагогов в 2020 году прошли курсы на платформе</a:t>
            </a:r>
            <a:endParaRPr lang="ru-RU" sz="1400" i="1" dirty="0"/>
          </a:p>
          <a:p>
            <a:pPr>
              <a:lnSpc>
                <a:spcPct val="120000"/>
              </a:lnSpc>
              <a:buFont typeface="Arial" pitchFamily="34" charset="0"/>
              <a:buChar char="•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1600" dirty="0"/>
          </a:p>
          <a:p>
            <a:pPr marL="150395" indent="-150395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63" name="Прямоугольник 3"/>
          <p:cNvSpPr txBox="1"/>
          <p:nvPr/>
        </p:nvSpPr>
        <p:spPr>
          <a:xfrm>
            <a:off x="1566266" y="4041160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4685194" y="4034218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95486"/>
            <a:ext cx="239590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1563638"/>
            <a:ext cx="3291413" cy="228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6045" y="4083918"/>
            <a:ext cx="2304256" cy="105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1840" y="3075806"/>
            <a:ext cx="199933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31640" y="3481284"/>
            <a:ext cx="233217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536" y="2931790"/>
            <a:ext cx="2232248" cy="12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01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Заголовок 1"/>
          <p:cNvSpPr txBox="1">
            <a:spLocks noGrp="1"/>
          </p:cNvSpPr>
          <p:nvPr>
            <p:ph type="title"/>
          </p:nvPr>
        </p:nvSpPr>
        <p:spPr>
          <a:xfrm>
            <a:off x="1907704" y="195486"/>
            <a:ext cx="5976664" cy="5655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defRPr sz="2400"/>
            </a:pPr>
            <a:r>
              <a:rPr lang="ru-RU" sz="2400" b="1" dirty="0"/>
              <a:t>Мероприятия Центра «Точка роста»</a:t>
            </a:r>
          </a:p>
        </p:txBody>
      </p:sp>
      <p:sp>
        <p:nvSpPr>
          <p:cNvPr id="163" name="Прямоугольник 3"/>
          <p:cNvSpPr txBox="1"/>
          <p:nvPr/>
        </p:nvSpPr>
        <p:spPr>
          <a:xfrm>
            <a:off x="1566266" y="4041160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4685194" y="4034218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2" y="843558"/>
            <a:ext cx="8229600" cy="3751065"/>
          </a:xfrm>
        </p:spPr>
        <p:txBody>
          <a:bodyPr>
            <a:noAutofit/>
          </a:bodyPr>
          <a:lstStyle/>
          <a:p>
            <a:pPr lvl="0" algn="just">
              <a:buFont typeface="+mj-lt"/>
              <a:buAutoNum type="arabicPeriod"/>
            </a:pPr>
            <a:r>
              <a:rPr lang="ru-RU" sz="1200" dirty="0">
                <a:latin typeface="Times New Roman"/>
              </a:rPr>
              <a:t>Открытие Центра «Точка  роста - 2020» - сентябрь 2020 г.</a:t>
            </a:r>
            <a:endParaRPr lang="ru-RU" sz="1200" dirty="0"/>
          </a:p>
          <a:p>
            <a:pPr lvl="0" algn="just">
              <a:buFont typeface="+mj-lt"/>
              <a:buAutoNum type="arabicPeriod"/>
            </a:pPr>
            <a:r>
              <a:rPr lang="ru-RU" sz="1200" dirty="0">
                <a:latin typeface="Times New Roman"/>
                <a:ea typeface="Times New Roman"/>
              </a:rPr>
              <a:t>Педагогические советы – ноябрь 2020г., январь, март 2021г.</a:t>
            </a:r>
            <a:endParaRPr lang="ru-RU" sz="1200" dirty="0"/>
          </a:p>
          <a:p>
            <a:pPr lvl="0" algn="just">
              <a:buFont typeface="+mj-lt"/>
              <a:buAutoNum type="arabicPeriod"/>
            </a:pPr>
            <a:r>
              <a:rPr lang="ru-RU" sz="1200" dirty="0">
                <a:latin typeface="Times New Roman"/>
                <a:ea typeface="Times New Roman"/>
              </a:rPr>
              <a:t>Экологические уроки «Сохраним планету» - октябрь, сентябрь, май 2020г.</a:t>
            </a:r>
            <a:endParaRPr lang="ru-RU" sz="1200" dirty="0"/>
          </a:p>
          <a:p>
            <a:pPr lvl="0" algn="just">
              <a:buFont typeface="+mj-lt"/>
              <a:buAutoNum type="arabicPeriod"/>
            </a:pPr>
            <a:r>
              <a:rPr lang="ru-RU" sz="1200" dirty="0">
                <a:latin typeface="Times New Roman"/>
                <a:ea typeface="Times New Roman"/>
              </a:rPr>
              <a:t>Акция «День белый журавлей» - октябрь 2020г.</a:t>
            </a:r>
            <a:endParaRPr lang="ru-RU" sz="1200" dirty="0"/>
          </a:p>
          <a:p>
            <a:pPr lvl="0" algn="just">
              <a:buFont typeface="+mj-lt"/>
              <a:buAutoNum type="arabicPeriod"/>
            </a:pPr>
            <a:r>
              <a:rPr lang="ru-RU" sz="1200" dirty="0">
                <a:latin typeface="Times New Roman"/>
                <a:ea typeface="Times New Roman"/>
              </a:rPr>
              <a:t>День Конституции – декабрь 2020г.</a:t>
            </a:r>
            <a:endParaRPr lang="ru-RU" sz="1200" dirty="0"/>
          </a:p>
          <a:p>
            <a:pPr lvl="0" algn="just">
              <a:buFont typeface="+mj-lt"/>
              <a:buAutoNum type="arabicPeriod"/>
            </a:pPr>
            <a:r>
              <a:rPr lang="ru-RU" sz="1200" dirty="0">
                <a:latin typeface="Times New Roman"/>
                <a:ea typeface="Times New Roman"/>
              </a:rPr>
              <a:t>Работа краеведческого кружка «Истоки».</a:t>
            </a:r>
            <a:endParaRPr lang="ru-RU" sz="1200" dirty="0"/>
          </a:p>
          <a:p>
            <a:pPr lvl="0" algn="just">
              <a:buFont typeface="+mj-lt"/>
              <a:buAutoNum type="arabicPeriod"/>
            </a:pPr>
            <a:r>
              <a:rPr lang="ru-RU" sz="1200" dirty="0">
                <a:latin typeface="Times New Roman"/>
                <a:ea typeface="Times New Roman"/>
              </a:rPr>
              <a:t>Литературные уроки к 200-летию со дня рождения Ф.М. Достоевского – июнь 2021г.</a:t>
            </a:r>
            <a:endParaRPr lang="ru-RU" sz="1200" dirty="0"/>
          </a:p>
          <a:p>
            <a:pPr lvl="0" algn="just">
              <a:buFont typeface="+mj-lt"/>
              <a:buAutoNum type="arabicPeriod"/>
            </a:pPr>
            <a:r>
              <a:rPr lang="ru-RU" sz="1200" dirty="0">
                <a:latin typeface="Times New Roman"/>
                <a:ea typeface="Times New Roman"/>
              </a:rPr>
              <a:t>Диктант Победы – апрель 2021г.</a:t>
            </a:r>
            <a:endParaRPr lang="ru-RU" sz="1200" dirty="0"/>
          </a:p>
          <a:p>
            <a:pPr lvl="0" algn="just"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Times New Roman"/>
              </a:rPr>
              <a:t>День истории и традиций – июль 2021г.</a:t>
            </a:r>
            <a:endParaRPr lang="ru-RU" sz="1200" dirty="0"/>
          </a:p>
          <a:p>
            <a:pPr lvl="0" algn="just">
              <a:buFont typeface="+mj-lt"/>
              <a:buAutoNum type="arabicPeriod"/>
            </a:pP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День семьи, любви и верности – июль 2021г.</a:t>
            </a:r>
            <a:endParaRPr lang="ru-RU" sz="1200" dirty="0"/>
          </a:p>
          <a:p>
            <a:pPr lvl="0" algn="just"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Times New Roman"/>
              </a:rPr>
              <a:t> День Государственного флага – август 2021г.</a:t>
            </a:r>
            <a:endParaRPr lang="ru-RU" sz="1200" dirty="0"/>
          </a:p>
          <a:p>
            <a:pPr lvl="0" algn="just"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Times New Roman"/>
              </a:rPr>
              <a:t>  Уроки успеха – сентябрь 2021г.</a:t>
            </a:r>
            <a:endParaRPr lang="ru-RU" sz="1200" dirty="0"/>
          </a:p>
          <a:p>
            <a:pPr lvl="0" algn="just"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Times New Roman"/>
              </a:rPr>
              <a:t> Дни солидарности – сентябрь 2021г.</a:t>
            </a:r>
            <a:endParaRPr lang="ru-RU" sz="1200" dirty="0"/>
          </a:p>
          <a:p>
            <a:pPr lvl="0" algn="just"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Times New Roman"/>
              </a:rPr>
              <a:t> Дни науки –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февраль 2020г</a:t>
            </a:r>
            <a:r>
              <a:rPr lang="ru-RU" sz="1200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1200" dirty="0"/>
          </a:p>
          <a:p>
            <a:pPr lvl="0" algn="just"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Times New Roman"/>
              </a:rPr>
              <a:t> Дополнительное образование «Робототехника».</a:t>
            </a:r>
            <a:endParaRPr lang="ru-RU" sz="1200" dirty="0"/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Дополнительное образование «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Профориентир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».</a:t>
            </a:r>
            <a:endParaRPr lang="ru-RU" sz="1200" dirty="0">
              <a:ea typeface="Calibri"/>
              <a:cs typeface="Times New Roman"/>
            </a:endParaRPr>
          </a:p>
          <a:p>
            <a:pPr lvl="0" algn="just">
              <a:buFont typeface="+mj-lt"/>
              <a:buAutoNum type="arabicPeriod"/>
            </a:pPr>
            <a:r>
              <a:rPr lang="ru-RU" sz="1200" dirty="0">
                <a:latin typeface="Times New Roman"/>
                <a:ea typeface="Times New Roman"/>
              </a:rPr>
              <a:t> Ученическое самоуправление</a:t>
            </a:r>
            <a:r>
              <a:rPr lang="ru-RU" sz="1200" dirty="0" smtClean="0">
                <a:latin typeface="Times New Roman"/>
                <a:ea typeface="Times New Roman"/>
              </a:rPr>
              <a:t>.</a:t>
            </a:r>
          </a:p>
          <a:p>
            <a:pPr lvl="0" algn="just">
              <a:buFont typeface="+mj-lt"/>
              <a:buAutoNum type="arabicPeriod"/>
            </a:pPr>
            <a:r>
              <a:rPr lang="ru-RU" sz="1200" dirty="0" smtClean="0">
                <a:latin typeface="Times New Roman"/>
              </a:rPr>
              <a:t>Участие в проекте «Билет в будущее»</a:t>
            </a:r>
            <a:endParaRPr lang="ru-RU" sz="1200" dirty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dirty="0">
                <a:ea typeface="Calibri"/>
                <a:cs typeface="Times New Roman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86995"/>
            <a:ext cx="2487115" cy="2231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04162"/>
            <a:ext cx="3817935" cy="1873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Прямоугольник 3"/>
          <p:cNvSpPr txBox="1"/>
          <p:nvPr/>
        </p:nvSpPr>
        <p:spPr>
          <a:xfrm>
            <a:off x="1566266" y="4041160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4685194" y="4034218"/>
            <a:ext cx="69312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89" tIns="34290" rIns="34289" bIns="34290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9502"/>
            <a:ext cx="755576" cy="231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https://mail.yandex.ru/message_part/20191127_183053.jpg?_uid=103451308&amp;name=20191127_183053.jpg&amp;hid=1.2&amp;ids=170855310863384876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2051720" y="205978"/>
            <a:ext cx="4680520" cy="7095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/>
              <a:t>ТОЧКА РОСТА – ПУТЬ К </a:t>
            </a:r>
            <a:r>
              <a:rPr lang="ru-RU" sz="2400" b="1" dirty="0" smtClean="0"/>
              <a:t>УСПЕХУ!</a:t>
            </a:r>
            <a:endParaRPr lang="ru-RU" sz="2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26" y="960135"/>
            <a:ext cx="2247037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60135"/>
            <a:ext cx="2735216" cy="1811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00" y="3053983"/>
            <a:ext cx="2515926" cy="1666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04300"/>
            <a:ext cx="2710940" cy="1920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816" y="1107568"/>
            <a:ext cx="2952328" cy="1637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54" y="2861074"/>
            <a:ext cx="2736304" cy="2052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41095</TotalTime>
  <Words>471</Words>
  <Application>Microsoft Office PowerPoint</Application>
  <PresentationFormat>Экран (16:9)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</vt:lpstr>
      <vt:lpstr>Презентация PowerPoint</vt:lpstr>
      <vt:lpstr>ПЛАНИРОВАНИЕ РАБОТЫ ЦЕНТРА</vt:lpstr>
      <vt:lpstr>Презентация PowerPoint</vt:lpstr>
      <vt:lpstr>ПЛАНИРОВАНИЕ РАБОТЫ ЦЕНТРА</vt:lpstr>
      <vt:lpstr>ПОВЫШЕНИЕ КВАЛИФИКАЦИИ ПЕДАГОГОВ</vt:lpstr>
      <vt:lpstr>Мероприятия Центра «Точка роста»</vt:lpstr>
      <vt:lpstr>ТОЧКА РОСТА – ПУТЬ К УСПЕХУ!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pk</dc:creator>
  <cp:lastModifiedBy>User12</cp:lastModifiedBy>
  <cp:revision>1379</cp:revision>
  <cp:lastPrinted>2017-04-03T09:56:10Z</cp:lastPrinted>
  <dcterms:created xsi:type="dcterms:W3CDTF">2014-09-01T10:01:09Z</dcterms:created>
  <dcterms:modified xsi:type="dcterms:W3CDTF">2022-01-25T03:53:57Z</dcterms:modified>
</cp:coreProperties>
</file>