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6"/>
  </p:notesMasterIdLst>
  <p:sldIdLst>
    <p:sldId id="319" r:id="rId2"/>
    <p:sldId id="322" r:id="rId3"/>
    <p:sldId id="323" r:id="rId4"/>
    <p:sldId id="313" r:id="rId5"/>
    <p:sldId id="308" r:id="rId6"/>
    <p:sldId id="286" r:id="rId7"/>
    <p:sldId id="351" r:id="rId8"/>
    <p:sldId id="366" r:id="rId9"/>
    <p:sldId id="365" r:id="rId10"/>
    <p:sldId id="367" r:id="rId11"/>
    <p:sldId id="368" r:id="rId12"/>
    <p:sldId id="279" r:id="rId13"/>
    <p:sldId id="369" r:id="rId14"/>
    <p:sldId id="361" r:id="rId15"/>
    <p:sldId id="353" r:id="rId16"/>
    <p:sldId id="358" r:id="rId17"/>
    <p:sldId id="370" r:id="rId18"/>
    <p:sldId id="362" r:id="rId19"/>
    <p:sldId id="378" r:id="rId20"/>
    <p:sldId id="379" r:id="rId21"/>
    <p:sldId id="380" r:id="rId22"/>
    <p:sldId id="381" r:id="rId23"/>
    <p:sldId id="371" r:id="rId24"/>
    <p:sldId id="372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370C"/>
    <a:srgbClr val="663300"/>
    <a:srgbClr val="523F0E"/>
    <a:srgbClr val="1A1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6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6" y="7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5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>
              <a:defRPr sz="2400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2400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Вам лет?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9900708892326888E-2"/>
          <c:y val="0.47681073696134696"/>
          <c:w val="0.94907407407407451"/>
          <c:h val="0.406879503698401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Возраст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7-11 лет</c:v>
                </c:pt>
                <c:pt idx="1">
                  <c:v>12-18 лет</c:v>
                </c:pt>
                <c:pt idx="2">
                  <c:v>19-75 лет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0.38000000000000012</c:v>
                </c:pt>
                <c:pt idx="1">
                  <c:v>0.34000000000000014</c:v>
                </c:pt>
                <c:pt idx="2">
                  <c:v>0.28000000000000008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7A7-4E1A-9EAF-8E8321D5DC1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91271696"/>
        <c:axId val="191272256"/>
      </c:barChart>
      <c:catAx>
        <c:axId val="1912716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ru-RU"/>
          </a:p>
        </c:txPr>
        <c:crossAx val="191272256"/>
        <c:crosses val="autoZero"/>
        <c:auto val="1"/>
        <c:lblAlgn val="ctr"/>
        <c:lblOffset val="100"/>
        <c:noMultiLvlLbl val="0"/>
      </c:catAx>
      <c:valAx>
        <c:axId val="19127225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one"/>
        <c:crossAx val="191271696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2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>
              <a:defRPr sz="2400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2400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Знаете</a:t>
            </a:r>
            <a:r>
              <a:rPr lang="ru-RU" sz="2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ли Вы 7 чудес Кузбасса?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9900708892326881E-2"/>
          <c:y val="0.47681073696134696"/>
          <c:w val="0.94907407407407451"/>
          <c:h val="0.406879503698401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2"/>
                <c:pt idx="0">
                  <c:v>Знаю все 7 </c:v>
                </c:pt>
                <c:pt idx="1">
                  <c:v>Знаю не все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0.8</c:v>
                </c:pt>
                <c:pt idx="1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7A7-4E1A-9EAF-8E8321D5DC1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91274496"/>
        <c:axId val="191275056"/>
      </c:barChart>
      <c:catAx>
        <c:axId val="1912744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ru-RU"/>
          </a:p>
        </c:txPr>
        <c:crossAx val="191275056"/>
        <c:crosses val="autoZero"/>
        <c:auto val="1"/>
        <c:lblAlgn val="ctr"/>
        <c:lblOffset val="100"/>
        <c:noMultiLvlLbl val="0"/>
      </c:catAx>
      <c:valAx>
        <c:axId val="19127505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one"/>
        <c:crossAx val="1912744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2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>
              <a:defRPr sz="2400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2400"/>
            </a:pPr>
            <a:r>
              <a:rPr lang="ru-RU" sz="2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город называют стальным сердцем Сибири?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9900708892326881E-2"/>
          <c:y val="0.47681073696134696"/>
          <c:w val="0.94907407407407451"/>
          <c:h val="0.406879503698401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2"/>
                <c:pt idx="0">
                  <c:v>Новокузнецк</c:v>
                </c:pt>
                <c:pt idx="1">
                  <c:v>Не знаю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0.88</c:v>
                </c:pt>
                <c:pt idx="1">
                  <c:v>0.12000000000000001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7A7-4E1A-9EAF-8E8321D5DC1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91277296"/>
        <c:axId val="191277856"/>
      </c:barChart>
      <c:catAx>
        <c:axId val="1912772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ru-RU"/>
          </a:p>
        </c:txPr>
        <c:crossAx val="191277856"/>
        <c:crosses val="autoZero"/>
        <c:auto val="1"/>
        <c:lblAlgn val="ctr"/>
        <c:lblOffset val="100"/>
        <c:noMultiLvlLbl val="0"/>
      </c:catAx>
      <c:valAx>
        <c:axId val="19127785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one"/>
        <c:crossAx val="1912772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2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>
              <a:defRPr sz="2400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2400"/>
            </a:pPr>
            <a:r>
              <a:rPr lang="ru-RU" sz="2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Какая река в Кемеровской области является главной?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9900708892326881E-2"/>
          <c:y val="0.47681073696134696"/>
          <c:w val="0.94907407407407451"/>
          <c:h val="0.406879503698401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2"/>
                <c:pt idx="0">
                  <c:v>Томь</c:v>
                </c:pt>
                <c:pt idx="1">
                  <c:v>Не знаю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0.88</c:v>
                </c:pt>
                <c:pt idx="1">
                  <c:v>0.12000000000000001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7A7-4E1A-9EAF-8E8321D5DC1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91731968"/>
        <c:axId val="191732528"/>
      </c:barChart>
      <c:catAx>
        <c:axId val="1917319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ru-RU"/>
          </a:p>
        </c:txPr>
        <c:crossAx val="191732528"/>
        <c:crosses val="autoZero"/>
        <c:auto val="1"/>
        <c:lblAlgn val="ctr"/>
        <c:lblOffset val="100"/>
        <c:noMultiLvlLbl val="0"/>
      </c:catAx>
      <c:valAx>
        <c:axId val="19173252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one"/>
        <c:crossAx val="1917319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2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pPr>
              <a:defRPr sz="2400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2400"/>
            </a:pPr>
            <a:r>
              <a:rPr lang="ru-RU" sz="2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Знаменитое место для катания на лыжах с ноября по март?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9900708892326881E-2"/>
          <c:y val="0.47681073696134696"/>
          <c:w val="0.94907407407407451"/>
          <c:h val="0.406879503698401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2"/>
                <c:pt idx="0">
                  <c:v>Шерегеш</c:v>
                </c:pt>
                <c:pt idx="1">
                  <c:v>Не знаю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0.65000000000000013</c:v>
                </c:pt>
                <c:pt idx="1">
                  <c:v>0.35000000000000003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7A7-4E1A-9EAF-8E8321D5DC1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91734768"/>
        <c:axId val="191735328"/>
      </c:barChart>
      <c:catAx>
        <c:axId val="1917347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ru-RU"/>
          </a:p>
        </c:txPr>
        <c:crossAx val="191735328"/>
        <c:crosses val="autoZero"/>
        <c:auto val="1"/>
        <c:lblAlgn val="ctr"/>
        <c:lblOffset val="100"/>
        <c:noMultiLvlLbl val="0"/>
      </c:catAx>
      <c:valAx>
        <c:axId val="19173532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one"/>
        <c:crossAx val="1917347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2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CD7D7-E4FE-496F-AE96-05F9D8694F9C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0954DB-E712-4DAD-BEC9-27D7858708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189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pPr/>
              <a:t>4/14/2022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pPr/>
              <a:t>4/14/2022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uzbass-300.ru/history" TargetMode="External"/><Relationship Id="rId2" Type="http://schemas.openxmlformats.org/officeDocument/2006/relationships/hyperlink" Target="http://socialcare.ucoz.ru/css/istorija_kuzbassa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ommons.wikimedia.org/wiki/File:Coat_of_arms_of_Kemerovo_Oblast.svg?uselang=ru" TargetMode="External"/><Relationship Id="rId5" Type="http://schemas.openxmlformats.org/officeDocument/2006/relationships/hyperlink" Target="https://znachenie-slova.ru/&#1082;&#1091;&#1079;&#1073;&#1072;&#1089;&#1089;" TargetMode="External"/><Relationship Id="rId4" Type="http://schemas.openxmlformats.org/officeDocument/2006/relationships/hyperlink" Target="https://ru.wikipedia.org/wiki/&#1050;&#1077;&#1084;&#1077;&#1088;&#1086;&#1074;&#1089;&#1082;&#1072;&#1103;_&#1086;&#1073;&#1083;&#1072;&#1089;&#1090;&#1100;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451" y="558151"/>
            <a:ext cx="9864789" cy="50831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7300" y="1524940"/>
            <a:ext cx="10115550" cy="513157"/>
          </a:xfrm>
        </p:spPr>
        <p:txBody>
          <a:bodyPr/>
          <a:lstStyle/>
          <a:p>
            <a:r>
              <a:rPr lang="ru-RU" sz="3600" b="1" dirty="0" smtClean="0">
                <a:solidFill>
                  <a:srgbClr val="523F0E"/>
                </a:solidFill>
              </a:rPr>
              <a:t>«</a:t>
            </a:r>
            <a:r>
              <a:rPr lang="ru-RU" sz="3600" b="1" dirty="0">
                <a:solidFill>
                  <a:srgbClr val="523F0E"/>
                </a:solidFill>
              </a:rPr>
              <a:t>П</a:t>
            </a:r>
            <a:r>
              <a:rPr lang="ru-RU" sz="3600" b="1" dirty="0" smtClean="0">
                <a:solidFill>
                  <a:srgbClr val="523F0E"/>
                </a:solidFill>
              </a:rPr>
              <a:t>утешествие</a:t>
            </a:r>
            <a:r>
              <a:rPr lang="en-US" sz="3600" b="1" dirty="0" smtClean="0">
                <a:solidFill>
                  <a:srgbClr val="523F0E"/>
                </a:solidFill>
              </a:rPr>
              <a:t> </a:t>
            </a:r>
            <a:r>
              <a:rPr lang="ru-RU" sz="3600" b="1" dirty="0" smtClean="0">
                <a:solidFill>
                  <a:srgbClr val="523F0E"/>
                </a:solidFill>
              </a:rPr>
              <a:t>по Кузбассу» </a:t>
            </a:r>
            <a:endParaRPr lang="ru-RU" sz="3600" b="1" dirty="0">
              <a:solidFill>
                <a:srgbClr val="523F0E"/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68567" y="5641323"/>
            <a:ext cx="4540673" cy="644437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  <a:defRPr/>
            </a:pPr>
            <a:r>
              <a:rPr lang="ru-RU" sz="2000" b="1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Руководитель: </a:t>
            </a:r>
            <a:endParaRPr lang="ru-RU" sz="200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Мерзлякова Елена Александровна</a:t>
            </a:r>
            <a:endParaRPr lang="ru-RU" sz="200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900" dirty="0"/>
          </a:p>
        </p:txBody>
      </p:sp>
      <p:sp>
        <p:nvSpPr>
          <p:cNvPr id="5" name="TextBox 4"/>
          <p:cNvSpPr txBox="1"/>
          <p:nvPr/>
        </p:nvSpPr>
        <p:spPr>
          <a:xfrm>
            <a:off x="4606591" y="692324"/>
            <a:ext cx="4032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МБОУ «</a:t>
            </a:r>
            <a:r>
              <a:rPr lang="ru-RU" sz="20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Панфиловская</a:t>
            </a:r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СОШ»</a:t>
            </a:r>
            <a:br>
              <a:rPr lang="ru-RU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1188" y="1180237"/>
            <a:ext cx="4458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Исследовательская</a:t>
            </a:r>
            <a:r>
              <a:rPr lang="ru-RU" sz="20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работа</a:t>
            </a:r>
            <a:r>
              <a:rPr lang="ru-RU" sz="20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54102" y="2056606"/>
            <a:ext cx="463295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 smtClean="0">
                <a:solidFill>
                  <a:srgbClr val="4837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Кучин Денис Александрович</a:t>
            </a:r>
            <a:endParaRPr lang="ru-RU" sz="1900" b="1" dirty="0">
              <a:solidFill>
                <a:srgbClr val="48370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72409" y="2457049"/>
            <a:ext cx="339634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класс, 10 лет</a:t>
            </a:r>
            <a:endParaRPr lang="ru-RU" sz="19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41111" t="27955" r="38518" b="32676"/>
          <a:stretch/>
        </p:blipFill>
        <p:spPr>
          <a:xfrm>
            <a:off x="9145773" y="1384131"/>
            <a:ext cx="1550087" cy="35383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7367" y="2581132"/>
            <a:ext cx="1249739" cy="6488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7318" y="3019949"/>
            <a:ext cx="1249788" cy="6523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7318" y="3367298"/>
            <a:ext cx="1249788" cy="65232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5455" y="3714647"/>
            <a:ext cx="1249788" cy="65232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961031">
            <a:off x="8793876" y="3780274"/>
            <a:ext cx="1249788" cy="65232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388124">
            <a:off x="10352133" y="2982055"/>
            <a:ext cx="841827" cy="6232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2085" y="3153316"/>
            <a:ext cx="914479" cy="72548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8621" y="3403368"/>
            <a:ext cx="914479" cy="72548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743174">
            <a:off x="10090250" y="3726034"/>
            <a:ext cx="914479" cy="72548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6247" y="4504311"/>
            <a:ext cx="914479" cy="72548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0119" y="4789497"/>
            <a:ext cx="914479" cy="72548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160" y="4142829"/>
            <a:ext cx="914479" cy="725487"/>
          </a:xfrm>
          <a:prstGeom prst="rect">
            <a:avLst/>
          </a:prstGeom>
        </p:spPr>
      </p:pic>
      <p:pic>
        <p:nvPicPr>
          <p:cNvPr id="3084" name="Picture 12" descr="https://static.tildacdn.com/tild3563-6638-4837-a464-393066313435/waving_hand_sign_102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247" y="1437049"/>
            <a:ext cx="565622" cy="56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82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https://tripplanet.ru/wp-content/uploads/europe/russia/sheregesh/azasskaya-ca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33856"/>
            <a:ext cx="9811511" cy="501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863391" y="1476062"/>
            <a:ext cx="203320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Азасская</a:t>
            </a:r>
            <a:r>
              <a:rPr lang="ru-RU" dirty="0" smtClean="0"/>
              <a:t> пещера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792677" y="480762"/>
            <a:ext cx="4277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4837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чудес Кузбасса</a:t>
            </a:r>
            <a:endParaRPr lang="ru-RU" sz="2800" b="1" dirty="0">
              <a:solidFill>
                <a:srgbClr val="48370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96133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018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ic.pics.livejournal.com/eugzolotuhin/24750704/2461191/2461191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30" y="590777"/>
            <a:ext cx="3875344" cy="583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suse.kemrsl.ru/files/1577078658_Siberian%20Pine%202.JP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7" t="3955" r="17732" b="8666"/>
          <a:stretch/>
        </p:blipFill>
        <p:spPr bwMode="auto">
          <a:xfrm>
            <a:off x="2637168" y="5476949"/>
            <a:ext cx="1749806" cy="9462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20" descr="Юрий Алексеевич Гагарин.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99" y="3814354"/>
            <a:ext cx="2894299" cy="252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http://suse.kemrsl.ru/files/1301385194_PICT00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723" y="590777"/>
            <a:ext cx="4246484" cy="574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28042" y="757166"/>
            <a:ext cx="21836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4837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знаете?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73537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" y="1226946"/>
            <a:ext cx="4840224" cy="44545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686" y="1226946"/>
            <a:ext cx="5066074" cy="44545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1691654" y="609075"/>
            <a:ext cx="87501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Фотоальбом «МОЕ УВЛЕЧЕНИЕ ПУТЕШЕСТВИЕМ»</a:t>
            </a:r>
            <a:endParaRPr lang="ru-RU" sz="2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8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54" y="609075"/>
            <a:ext cx="87501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Фотоальбом «МОЕ УВЛЕЧЕНИЕ ПУТЕШЕСТВИЕМ»</a:t>
            </a:r>
            <a:endParaRPr lang="ru-RU" sz="2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790" y="1108819"/>
            <a:ext cx="3149985" cy="4640362"/>
          </a:xfrm>
          <a:prstGeom prst="rect">
            <a:avLst/>
          </a:prstGeom>
          <a:ln w="190500" cap="sq">
            <a:solidFill>
              <a:srgbClr val="48370C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742" y="1163030"/>
            <a:ext cx="3181089" cy="45319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5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1465" y="1091250"/>
            <a:ext cx="3448205" cy="4603720"/>
          </a:xfrm>
          <a:prstGeom prst="rect">
            <a:avLst/>
          </a:prstGeom>
          <a:ln w="1905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9982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985" y="1301946"/>
            <a:ext cx="2740679" cy="38993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776" y="656852"/>
            <a:ext cx="3743816" cy="53602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73" y="571508"/>
            <a:ext cx="4020201" cy="536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992" y="1365503"/>
            <a:ext cx="5023104" cy="41818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956" y="1365502"/>
            <a:ext cx="5174428" cy="418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4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" y="950976"/>
            <a:ext cx="3418985" cy="46207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376" y="1069419"/>
            <a:ext cx="3276165" cy="46207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536" y="1699924"/>
            <a:ext cx="2913888" cy="37011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5331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7115" t="388" r="16401" b="-1"/>
          <a:stretch/>
        </p:blipFill>
        <p:spPr>
          <a:xfrm>
            <a:off x="9293884" y="1475232"/>
            <a:ext cx="2079559" cy="3261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44" y="1768227"/>
            <a:ext cx="3909282" cy="29683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058" y="694621"/>
            <a:ext cx="4223561" cy="5631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2051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9624" y="513806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837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Социологическое исследование</a:t>
            </a:r>
            <a:endParaRPr lang="ru-RU" sz="2800" b="1" dirty="0">
              <a:solidFill>
                <a:srgbClr val="48370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103950570"/>
              </p:ext>
            </p:extLst>
          </p:nvPr>
        </p:nvGraphicFramePr>
        <p:xfrm>
          <a:off x="3296653" y="1419725"/>
          <a:ext cx="6737684" cy="3741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170" name="Picture 2" descr="https://thumbs.gfycat.com/HeartyScaryConey-size_restrict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88" y="610306"/>
            <a:ext cx="1849963" cy="399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95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9624" y="513806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837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Социологическое исследование</a:t>
            </a:r>
            <a:endParaRPr lang="ru-RU" sz="2800" b="1" dirty="0">
              <a:solidFill>
                <a:srgbClr val="48370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391486106"/>
              </p:ext>
            </p:extLst>
          </p:nvPr>
        </p:nvGraphicFramePr>
        <p:xfrm>
          <a:off x="3296653" y="1419725"/>
          <a:ext cx="6737684" cy="3741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170" name="Picture 2" descr="https://thumbs.gfycat.com/HeartyScaryConey-size_restrict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88" y="610306"/>
            <a:ext cx="1849963" cy="399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30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23" y="809386"/>
            <a:ext cx="10959353" cy="53839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591671"/>
            <a:ext cx="9601196" cy="887506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26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6323" y="4208930"/>
            <a:ext cx="10719547" cy="151951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июля 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года региону исполнилось 300 лет. </a:t>
            </a:r>
          </a:p>
        </p:txBody>
      </p:sp>
      <p:pic>
        <p:nvPicPr>
          <p:cNvPr id="4100" name="Picture 4" descr="https://i.yapx.ru/HTjD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424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3605" y="591671"/>
            <a:ext cx="1702071" cy="102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01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9624" y="513806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837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Социологическое исследование</a:t>
            </a:r>
            <a:endParaRPr lang="ru-RU" sz="2800" b="1" dirty="0">
              <a:solidFill>
                <a:srgbClr val="48370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584805442"/>
              </p:ext>
            </p:extLst>
          </p:nvPr>
        </p:nvGraphicFramePr>
        <p:xfrm>
          <a:off x="3296653" y="1419725"/>
          <a:ext cx="6737684" cy="3741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170" name="Picture 2" descr="https://thumbs.gfycat.com/HeartyScaryConey-size_restrict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88" y="610306"/>
            <a:ext cx="1849963" cy="399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47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9624" y="513806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837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Социологическое исследование</a:t>
            </a:r>
            <a:endParaRPr lang="ru-RU" sz="2800" b="1" dirty="0">
              <a:solidFill>
                <a:srgbClr val="48370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188371131"/>
              </p:ext>
            </p:extLst>
          </p:nvPr>
        </p:nvGraphicFramePr>
        <p:xfrm>
          <a:off x="3296653" y="1419725"/>
          <a:ext cx="6737684" cy="3741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170" name="Picture 2" descr="https://thumbs.gfycat.com/HeartyScaryConey-size_restrict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88" y="610306"/>
            <a:ext cx="1849963" cy="399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98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9624" y="513806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837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Социологическое исследование</a:t>
            </a:r>
            <a:endParaRPr lang="ru-RU" sz="2800" b="1" dirty="0">
              <a:solidFill>
                <a:srgbClr val="48370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345720690"/>
              </p:ext>
            </p:extLst>
          </p:nvPr>
        </p:nvGraphicFramePr>
        <p:xfrm>
          <a:off x="3296653" y="1419725"/>
          <a:ext cx="6737684" cy="3741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170" name="Picture 2" descr="https://thumbs.gfycat.com/HeartyScaryConey-size_restrict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88" y="610306"/>
            <a:ext cx="1849963" cy="399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40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295402" y="982132"/>
            <a:ext cx="9601196" cy="1303867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br>
              <a:rPr lang="ru-RU" b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3"/>
          <p:cNvSpPr txBox="1">
            <a:spLocks/>
          </p:cNvSpPr>
          <p:nvPr/>
        </p:nvSpPr>
        <p:spPr>
          <a:xfrm>
            <a:off x="1295401" y="1865376"/>
            <a:ext cx="9601196" cy="4010492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/>
              <a:t>По результатам социологического опроса можно сделать </a:t>
            </a:r>
            <a:r>
              <a:rPr lang="ru-RU" u="sng" smtClean="0"/>
              <a:t>вывод</a:t>
            </a:r>
            <a:r>
              <a:rPr lang="ru-RU" smtClean="0"/>
              <a:t>:</a:t>
            </a:r>
            <a:r>
              <a:rPr lang="ru-RU" b="1" smtClean="0"/>
              <a:t> </a:t>
            </a:r>
            <a:r>
              <a:rPr lang="ru-RU" smtClean="0"/>
              <a:t>большая часть участников знают, где находятся и как называются знаменитые места Сибири. А некоторые участники заинтересуются местонахождением сокровенных мест Сибири, и захотят их посетить. И таких желающих будет с каждым годом всё больше. Значит, и туристическое направление ожидает развитие.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810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295402" y="982132"/>
            <a:ext cx="9601196" cy="620245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mtClean="0"/>
              <a:t>Источники </a:t>
            </a:r>
            <a:endParaRPr lang="ru-RU" dirty="0"/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1295401" y="1602377"/>
            <a:ext cx="9601196" cy="427349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1"/>
                </a:solidFill>
                <a:hlinkClick r:id="rId2"/>
              </a:rPr>
              <a:t>http://socialcare.ucoz.ru/css/istorija_kuzbassa.pdf</a:t>
            </a:r>
            <a:endParaRPr lang="ru-RU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  <a:hlinkClick r:id="rId3"/>
              </a:rPr>
              <a:t>https://www.kuzbass-300.ru/history</a:t>
            </a:r>
            <a:endParaRPr lang="ru-RU" dirty="0" smtClean="0">
              <a:solidFill>
                <a:schemeClr val="accent1"/>
              </a:solidFill>
            </a:endParaRPr>
          </a:p>
          <a:p>
            <a:r>
              <a:rPr lang="ru-RU" u="sng" dirty="0" smtClean="0">
                <a:solidFill>
                  <a:schemeClr val="accent1"/>
                </a:solidFill>
                <a:hlinkClick r:id="rId4"/>
              </a:rPr>
              <a:t>https://ru.wikipedia.org/wiki/Кемеровская_область</a:t>
            </a:r>
            <a:endParaRPr lang="ru-RU" dirty="0" smtClean="0">
              <a:solidFill>
                <a:schemeClr val="accent1"/>
              </a:solidFill>
            </a:endParaRPr>
          </a:p>
          <a:p>
            <a:r>
              <a:rPr lang="ru-RU" u="sng" dirty="0" smtClean="0">
                <a:solidFill>
                  <a:schemeClr val="accent1"/>
                </a:solidFill>
                <a:hlinkClick r:id="rId5"/>
              </a:rPr>
              <a:t>https://znachenie-slova.ru/кузбасс</a:t>
            </a:r>
            <a:endParaRPr lang="ru-RU" dirty="0" smtClean="0">
              <a:solidFill>
                <a:schemeClr val="accent1"/>
              </a:solidFill>
            </a:endParaRPr>
          </a:p>
          <a:p>
            <a:r>
              <a:rPr lang="ru-RU" u="sng" dirty="0" smtClean="0">
                <a:solidFill>
                  <a:schemeClr val="accent1"/>
                </a:solidFill>
                <a:hlinkClick r:id="rId6"/>
              </a:rPr>
              <a:t>https://commons.wikimedia.org/wiki/File:Coat_of_arms_of_Kemerovo_Oblast.svg?uselang=ru</a:t>
            </a:r>
            <a:endParaRPr lang="ru-RU" dirty="0" smtClean="0">
              <a:solidFill>
                <a:schemeClr val="accent1"/>
              </a:solidFill>
            </a:endParaRPr>
          </a:p>
          <a:p>
            <a:r>
              <a:rPr lang="ru-RU" u="sng" dirty="0" smtClean="0">
                <a:solidFill>
                  <a:srgbClr val="92D050"/>
                </a:solidFill>
              </a:rPr>
              <a:t>Л. Соловьев. Книга о природе Кузбасса, Кемерово.2012</a:t>
            </a:r>
            <a:endParaRPr lang="ru-RU" dirty="0" smtClean="0">
              <a:solidFill>
                <a:srgbClr val="92D050"/>
              </a:solidFill>
            </a:endParaRPr>
          </a:p>
          <a:p>
            <a:r>
              <a:rPr lang="ru-RU" u="sng" dirty="0" smtClean="0">
                <a:solidFill>
                  <a:srgbClr val="92D050"/>
                </a:solidFill>
              </a:rPr>
              <a:t>В. Лаврина. История Кузбасса в рассказах для детей, Кемерово.2007</a:t>
            </a:r>
            <a:endParaRPr lang="ru-RU" dirty="0" smtClean="0">
              <a:solidFill>
                <a:srgbClr val="92D050"/>
              </a:solidFill>
            </a:endParaRPr>
          </a:p>
          <a:p>
            <a:endParaRPr lang="ru-RU" dirty="0" smtClean="0">
              <a:solidFill>
                <a:srgbClr val="48370C"/>
              </a:solidFill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634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https://ds05.infourok.ru/uploads/ex/0374/0016852b-f1bb5eb4/hello_html_m75d099f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977" y="982132"/>
            <a:ext cx="4092532" cy="522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kurspresent.ru/assets/images/resources/171/stick-figure-with-thought-bubble-500-clr-941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52" y="609600"/>
            <a:ext cx="7921231" cy="608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430141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6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72641" y="1706880"/>
            <a:ext cx="8482148" cy="32472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ln w="3175" cmpd="sng">
                  <a:noFill/>
                </a:ln>
                <a:solidFill>
                  <a:srgbClr val="523F0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Я думаю, что за 300 лет жизнь </a:t>
            </a:r>
            <a:r>
              <a:rPr lang="ru-RU" b="1" dirty="0" smtClean="0">
                <a:ln w="3175" cmpd="sng">
                  <a:noFill/>
                </a:ln>
                <a:solidFill>
                  <a:srgbClr val="523F0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</a:t>
            </a:r>
            <a:r>
              <a:rPr lang="ru-RU" b="1" dirty="0">
                <a:ln w="3175" cmpd="sng">
                  <a:noFill/>
                </a:ln>
                <a:solidFill>
                  <a:srgbClr val="523F0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</a:t>
            </a:r>
            <a:r>
              <a:rPr lang="ru-RU" b="1" dirty="0" smtClean="0">
                <a:ln w="3175" cmpd="sng">
                  <a:noFill/>
                </a:ln>
                <a:solidFill>
                  <a:srgbClr val="523F0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узбассе очень </a:t>
            </a:r>
            <a:r>
              <a:rPr lang="ru-RU" b="1" dirty="0">
                <a:ln w="3175" cmpd="sng">
                  <a:noFill/>
                </a:ln>
                <a:solidFill>
                  <a:srgbClr val="523F0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сильно изменилась. </a:t>
            </a:r>
            <a:endParaRPr lang="ru-RU" b="1" dirty="0" smtClean="0">
              <a:ln w="3175" cmpd="sng">
                <a:noFill/>
              </a:ln>
              <a:solidFill>
                <a:srgbClr val="523F0E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n w="3175" cmpd="sng">
                  <a:noFill/>
                </a:ln>
                <a:solidFill>
                  <a:srgbClr val="523F0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Были </a:t>
            </a:r>
            <a:r>
              <a:rPr lang="ru-RU" b="1" dirty="0">
                <a:ln w="3175" cmpd="sng">
                  <a:noFill/>
                </a:ln>
                <a:solidFill>
                  <a:srgbClr val="523F0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сделаны важные </a:t>
            </a:r>
            <a:r>
              <a:rPr lang="ru-RU" b="1" dirty="0" smtClean="0">
                <a:ln w="3175" cmpd="sng">
                  <a:noFill/>
                </a:ln>
                <a:solidFill>
                  <a:srgbClr val="523F0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открытия.</a:t>
            </a:r>
          </a:p>
          <a:p>
            <a:pPr marL="0" indent="0">
              <a:buNone/>
            </a:pPr>
            <a:r>
              <a:rPr lang="ru-RU" b="1" dirty="0" smtClean="0">
                <a:ln w="3175" cmpd="sng">
                  <a:noFill/>
                </a:ln>
                <a:solidFill>
                  <a:srgbClr val="523F0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Они развивали </a:t>
            </a:r>
            <a:r>
              <a:rPr lang="ru-RU" b="1" dirty="0">
                <a:ln w="3175" cmpd="sng">
                  <a:noFill/>
                </a:ln>
                <a:solidFill>
                  <a:srgbClr val="523F0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край и делали его знаменитым. </a:t>
            </a:r>
          </a:p>
          <a:p>
            <a:endParaRPr lang="ru-RU" dirty="0"/>
          </a:p>
        </p:txBody>
      </p:sp>
      <p:pic>
        <p:nvPicPr>
          <p:cNvPr id="5126" name="Picture 6" descr="https://kak2z.ru/my_img/img/2020/09/04/1b0f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621" y="3734105"/>
            <a:ext cx="3507536" cy="263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www.gifki.org/data/media/273/klyuch-animatsionnaya-kartinka-003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002" y="3454358"/>
            <a:ext cx="2244393" cy="130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88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265" t="35686" r="11068" b="15098"/>
          <a:stretch/>
        </p:blipFill>
        <p:spPr>
          <a:xfrm>
            <a:off x="400691" y="470348"/>
            <a:ext cx="11390616" cy="60360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573084"/>
            <a:ext cx="9601196" cy="680856"/>
          </a:xfrm>
        </p:spPr>
        <p:txBody>
          <a:bodyPr>
            <a:normAutofit/>
          </a:bodyPr>
          <a:lstStyle/>
          <a:p>
            <a:r>
              <a:rPr lang="ru-RU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2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положения</a:t>
            </a:r>
            <a:endParaRPr lang="ru-RU" sz="2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2043114"/>
            <a:ext cx="9601196" cy="3257550"/>
          </a:xfrm>
        </p:spPr>
        <p:txBody>
          <a:bodyPr>
            <a:normAutofit lnSpcReduction="10000"/>
          </a:bodyPr>
          <a:lstStyle/>
          <a:p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в карту Сибири всмотреться,</a:t>
            </a:r>
          </a:p>
          <a:p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ней обозначены контуры сердца.</a:t>
            </a:r>
          </a:p>
          <a:p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бьётся оно. И отчизна внимает</a:t>
            </a:r>
          </a:p>
          <a:p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Рабочему ритму Кузнецкого края.</a:t>
            </a:r>
          </a:p>
          <a:p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 буднях эпохи, и в каждом из нас</a:t>
            </a:r>
          </a:p>
          <a:p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Пульсирует гордое имя – Кузбасс.</a:t>
            </a:r>
          </a:p>
          <a:p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778" y="4086448"/>
            <a:ext cx="3424547" cy="2241261"/>
          </a:xfrm>
          <a:prstGeom prst="rect">
            <a:avLst/>
          </a:prstGeom>
          <a:noFill/>
        </p:spPr>
      </p:pic>
      <p:cxnSp>
        <p:nvCxnSpPr>
          <p:cNvPr id="8" name="Прямая со стрелкой 7"/>
          <p:cNvCxnSpPr/>
          <p:nvPr/>
        </p:nvCxnSpPr>
        <p:spPr>
          <a:xfrm>
            <a:off x="6783174" y="2883456"/>
            <a:ext cx="2787966" cy="2797333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215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144" r="55116" b="53182"/>
          <a:stretch/>
        </p:blipFill>
        <p:spPr>
          <a:xfrm>
            <a:off x="9061141" y="1081124"/>
            <a:ext cx="2412527" cy="20829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7388" t="40646" r="20319" b="18590"/>
          <a:stretch/>
        </p:blipFill>
        <p:spPr>
          <a:xfrm>
            <a:off x="3512806" y="1773775"/>
            <a:ext cx="3518648" cy="1686386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3617309" y="4084320"/>
            <a:ext cx="7773755" cy="1706880"/>
          </a:xfrm>
        </p:spPr>
        <p:txBody>
          <a:bodyPr>
            <a:normAutofit lnSpcReduction="10000"/>
          </a:bodyPr>
          <a:lstStyle/>
          <a:p>
            <a:r>
              <a:rPr lang="ru-RU" sz="26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января 1943 года – образование Кемеровской области</a:t>
            </a:r>
          </a:p>
          <a:p>
            <a:r>
              <a:rPr lang="ru-RU" sz="26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 </a:t>
            </a:r>
            <a:r>
              <a:rPr lang="ru-RU" sz="26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26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-  закрепление второго названия – Кузбасс.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46" y="1186219"/>
            <a:ext cx="2804160" cy="49485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90973" y="619459"/>
            <a:ext cx="7036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Кемеровской  области – Кузбасса </a:t>
            </a:r>
            <a:endParaRPr lang="ru-RU" sz="24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85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872" y="949234"/>
            <a:ext cx="9601196" cy="292898"/>
          </a:xfrm>
        </p:spPr>
        <p:txBody>
          <a:bodyPr>
            <a:normAutofit fontScale="90000"/>
          </a:bodyPr>
          <a:lstStyle/>
          <a:p>
            <a:r>
              <a:rPr lang="ru-RU" sz="2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31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Географическое </a:t>
            </a:r>
            <a:r>
              <a:rPr lang="ru-RU" sz="31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</a:t>
            </a:r>
            <a:endParaRPr lang="ru-RU" sz="31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53" y="1614235"/>
            <a:ext cx="2649847" cy="41494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92136" y="1694978"/>
            <a:ext cx="552287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Расположение: </a:t>
            </a:r>
          </a:p>
          <a:p>
            <a:r>
              <a:rPr lang="ru-RU" sz="20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юго-востоке Западной </a:t>
            </a:r>
            <a:r>
              <a:rPr lang="ru-RU" sz="20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Сибири.</a:t>
            </a:r>
          </a:p>
          <a:p>
            <a:endParaRPr lang="ru-RU" sz="2000" dirty="0" smtClean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Протяжённость:</a:t>
            </a:r>
          </a:p>
          <a:p>
            <a:r>
              <a:rPr lang="ru-RU" sz="20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севера на юг почти 500 </a:t>
            </a:r>
            <a:r>
              <a:rPr lang="ru-RU" sz="20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</a:t>
            </a:r>
          </a:p>
          <a:p>
            <a:r>
              <a:rPr lang="ru-RU" sz="20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запада на восток — 300 км. </a:t>
            </a:r>
            <a:endParaRPr lang="ru-RU" sz="2000" dirty="0" smtClean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Границы:</a:t>
            </a:r>
            <a:r>
              <a:rPr lang="ru-RU" sz="2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западе — с Новосибирской областью;</a:t>
            </a:r>
            <a:br>
              <a:rPr lang="ru-RU" sz="2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севере — с Томской областью;</a:t>
            </a:r>
            <a:br>
              <a:rPr lang="ru-RU" sz="2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востоке — с Красноярским краем и Республикой Хакасия;</a:t>
            </a:r>
            <a:br>
              <a:rPr lang="ru-RU" sz="2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юге — с Республикой Алтай;</a:t>
            </a:r>
            <a:br>
              <a:rPr lang="ru-RU" sz="2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юго-западе – с Алтайским краем.</a:t>
            </a:r>
          </a:p>
          <a:p>
            <a:r>
              <a:rPr lang="ru-RU" sz="2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4395" y="1496716"/>
            <a:ext cx="2839410" cy="426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85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ttps://ds05.infourok.ru/uploads/ex/0234/0000ec93-c6823dde/img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77" y="1010346"/>
            <a:ext cx="6103920" cy="502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685800" y="1226459"/>
            <a:ext cx="221079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Город-музей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792677" y="480762"/>
            <a:ext cx="4277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4837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чудес Кузбасса</a:t>
            </a:r>
            <a:endParaRPr lang="ru-RU" sz="2800" b="1" dirty="0">
              <a:solidFill>
                <a:srgbClr val="48370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 descr="https://ds05.infourok.ru/uploads/ex/0f11/0009ac00-eda5413d/hello_html_m458ab5a3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1" t="20512" r="40480"/>
          <a:stretch/>
        </p:blipFill>
        <p:spPr bwMode="auto">
          <a:xfrm>
            <a:off x="1435101" y="914400"/>
            <a:ext cx="3357576" cy="51206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27033" y="5388709"/>
            <a:ext cx="226564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Монумент «Память Шахтерам Кузбасса»</a:t>
            </a:r>
            <a:endParaRPr lang="ru-RU" dirty="0"/>
          </a:p>
        </p:txBody>
      </p:sp>
      <p:pic>
        <p:nvPicPr>
          <p:cNvPr id="25" name="Объект 5"/>
          <p:cNvPicPr>
            <a:picLocks noChangeAspect="1"/>
          </p:cNvPicPr>
          <p:nvPr/>
        </p:nvPicPr>
        <p:blipFill rotWithShape="1">
          <a:blip r:embed="rId4"/>
          <a:srcRect l="48497" t="8588" r="3923" b="2684"/>
          <a:stretch/>
        </p:blipFill>
        <p:spPr>
          <a:xfrm>
            <a:off x="9434301" y="4216400"/>
            <a:ext cx="1091559" cy="152668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353960" y="8023068"/>
            <a:ext cx="205205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Томская </a:t>
            </a:r>
            <a:r>
              <a:rPr lang="ru-RU" dirty="0" err="1" smtClean="0"/>
              <a:t>Писаница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030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im0-tub-ru.yandex.net/i?id=29e4ed11b52efebdfefdea0a3278ac8a-l&amp;ref=rim&amp;n=13&amp;w=1080&amp;h=81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945" y="1003983"/>
            <a:ext cx="6078596" cy="488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070188" y="1097529"/>
            <a:ext cx="208134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Поднебесные Зубья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792677" y="480762"/>
            <a:ext cx="4277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4837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чудес Кузбасса</a:t>
            </a:r>
            <a:endParaRPr lang="ru-RU" sz="2800" b="1" dirty="0">
              <a:solidFill>
                <a:srgbClr val="48370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4" name="Picture 20" descr="https://i.ucrazy.ru/files/pics/2016.10/1475735272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34" y="1003982"/>
            <a:ext cx="4169465" cy="488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40627" y="1097529"/>
            <a:ext cx="205205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Томская </a:t>
            </a:r>
            <a:r>
              <a:rPr lang="ru-RU" dirty="0" err="1" smtClean="0"/>
              <a:t>Писаница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1353960" y="8023068"/>
            <a:ext cx="205205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Томская </a:t>
            </a:r>
            <a:r>
              <a:rPr lang="ru-RU" dirty="0" err="1" smtClean="0"/>
              <a:t>Писаница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303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92677" y="480762"/>
            <a:ext cx="4277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4837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чудес Кузбасса</a:t>
            </a:r>
            <a:endParaRPr lang="ru-RU" sz="2800" b="1" dirty="0">
              <a:solidFill>
                <a:srgbClr val="48370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0" name="Picture 16" descr="https://storage.yandexcloud.net/s3.go-museum.ru/2ad00fbe-eb2f-4687-b205-66a709ce4ea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456" y="1122426"/>
            <a:ext cx="5045393" cy="493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832410" y="1191226"/>
            <a:ext cx="244772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Кузнецкая Крепость</a:t>
            </a:r>
            <a:endParaRPr lang="ru-RU" dirty="0"/>
          </a:p>
        </p:txBody>
      </p:sp>
      <p:pic>
        <p:nvPicPr>
          <p:cNvPr id="1048" name="Picture 24" descr="https://prigorod.info/images/places/kemerovskaya-oblast/pamyatniki-i-skul-ptury/skul-ptura-zolotaya-shoriya/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56" y="1122427"/>
            <a:ext cx="5340095" cy="493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085275" y="1237392"/>
            <a:ext cx="177907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Золотая </a:t>
            </a:r>
            <a:r>
              <a:rPr lang="ru-RU" dirty="0" err="1" smtClean="0"/>
              <a:t>Шория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882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ganic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83992A"/>
    </a:accent1>
    <a:accent2>
      <a:srgbClr val="3C9770"/>
    </a:accent2>
    <a:accent3>
      <a:srgbClr val="44709D"/>
    </a:accent3>
    <a:accent4>
      <a:srgbClr val="A23C33"/>
    </a:accent4>
    <a:accent5>
      <a:srgbClr val="D97828"/>
    </a:accent5>
    <a:accent6>
      <a:srgbClr val="DEB340"/>
    </a:accent6>
    <a:hlink>
      <a:srgbClr val="A8BF4D"/>
    </a:hlink>
    <a:folHlink>
      <a:srgbClr val="B4CA80"/>
    </a:folHlink>
  </a:clrScheme>
  <a:fontScheme name="Organic">
    <a:majorFont>
      <a:latin typeface="Garamond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Garamond"/>
      <a:ea typeface=""/>
      <a:cs typeface=""/>
      <a:font script="Jpan" typeface="ＭＳ Ｐ明朝"/>
      <a:font script="Hang" typeface="바탕"/>
      <a:font script="Hans" typeface="方正舒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Organic">
    <a:fillStyleLst>
      <a:solidFill>
        <a:schemeClr val="phClr"/>
      </a:solidFill>
      <a:gradFill rotWithShape="1">
        <a:gsLst>
          <a:gs pos="0">
            <a:schemeClr val="phClr">
              <a:tint val="60000"/>
              <a:lumMod val="110000"/>
            </a:schemeClr>
          </a:gs>
          <a:gs pos="100000">
            <a:schemeClr val="phClr">
              <a:tint val="82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74000"/>
              <a:satMod val="130000"/>
              <a:lumMod val="90000"/>
            </a:schemeClr>
            <a:schemeClr val="phClr">
              <a:tint val="94000"/>
              <a:satMod val="120000"/>
              <a:lumMod val="104000"/>
            </a:schemeClr>
          </a:duotone>
        </a:blip>
        <a:tile tx="0" ty="0" sx="100000" sy="100000" flip="none" algn="tl"/>
      </a:blip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innerShdw blurRad="25400" dist="12700" dir="13500000">
            <a:srgbClr val="000000">
              <a:alpha val="45000"/>
            </a:srgbClr>
          </a:innerShdw>
        </a:effectLst>
      </a:effectStyle>
      <a:effectStyle>
        <a:effectLst>
          <a:outerShdw blurRad="38100" dist="25400" dir="5400000" rotWithShape="0">
            <a:srgbClr val="000000">
              <a:alpha val="60000"/>
            </a:srgbClr>
          </a:outerShdw>
        </a:effectLst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88000"/>
              <a:lumMod val="98000"/>
            </a:schemeClr>
          </a:gs>
        </a:gsLst>
        <a:lin ang="5400000" scaled="0"/>
      </a:gradFill>
      <a:blipFill>
        <a:blip xmlns:r="http://schemas.openxmlformats.org/officeDocument/2006/relationships" r:embed="rId2"/>
        <a:stretch/>
      </a:blipFill>
    </a:bgFillStyleLst>
  </a:fmtScheme>
</a:themeOverride>
</file>

<file path=ppt/theme/themeOverride2.xml><?xml version="1.0" encoding="utf-8"?>
<a:themeOverride xmlns:a="http://schemas.openxmlformats.org/drawingml/2006/main">
  <a:clrScheme name="Organic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83992A"/>
    </a:accent1>
    <a:accent2>
      <a:srgbClr val="3C9770"/>
    </a:accent2>
    <a:accent3>
      <a:srgbClr val="44709D"/>
    </a:accent3>
    <a:accent4>
      <a:srgbClr val="A23C33"/>
    </a:accent4>
    <a:accent5>
      <a:srgbClr val="D97828"/>
    </a:accent5>
    <a:accent6>
      <a:srgbClr val="DEB340"/>
    </a:accent6>
    <a:hlink>
      <a:srgbClr val="A8BF4D"/>
    </a:hlink>
    <a:folHlink>
      <a:srgbClr val="B4CA80"/>
    </a:folHlink>
  </a:clrScheme>
  <a:fontScheme name="Organic">
    <a:majorFont>
      <a:latin typeface="Garamond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Garamond"/>
      <a:ea typeface=""/>
      <a:cs typeface=""/>
      <a:font script="Jpan" typeface="ＭＳ Ｐ明朝"/>
      <a:font script="Hang" typeface="바탕"/>
      <a:font script="Hans" typeface="方正舒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Organic">
    <a:fillStyleLst>
      <a:solidFill>
        <a:schemeClr val="phClr"/>
      </a:solidFill>
      <a:gradFill rotWithShape="1">
        <a:gsLst>
          <a:gs pos="0">
            <a:schemeClr val="phClr">
              <a:tint val="60000"/>
              <a:lumMod val="110000"/>
            </a:schemeClr>
          </a:gs>
          <a:gs pos="100000">
            <a:schemeClr val="phClr">
              <a:tint val="82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74000"/>
              <a:satMod val="130000"/>
              <a:lumMod val="90000"/>
            </a:schemeClr>
            <a:schemeClr val="phClr">
              <a:tint val="94000"/>
              <a:satMod val="120000"/>
              <a:lumMod val="104000"/>
            </a:schemeClr>
          </a:duotone>
        </a:blip>
        <a:tile tx="0" ty="0" sx="100000" sy="100000" flip="none" algn="tl"/>
      </a:blip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innerShdw blurRad="25400" dist="12700" dir="13500000">
            <a:srgbClr val="000000">
              <a:alpha val="45000"/>
            </a:srgbClr>
          </a:innerShdw>
        </a:effectLst>
      </a:effectStyle>
      <a:effectStyle>
        <a:effectLst>
          <a:outerShdw blurRad="38100" dist="25400" dir="5400000" rotWithShape="0">
            <a:srgbClr val="000000">
              <a:alpha val="60000"/>
            </a:srgbClr>
          </a:outerShdw>
        </a:effectLst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88000"/>
              <a:lumMod val="98000"/>
            </a:schemeClr>
          </a:gs>
        </a:gsLst>
        <a:lin ang="5400000" scaled="0"/>
      </a:gradFill>
      <a:blipFill>
        <a:blip xmlns:r="http://schemas.openxmlformats.org/officeDocument/2006/relationships" r:embed="rId2"/>
        <a:stretch/>
      </a:blipFill>
    </a:bgFillStyleLst>
  </a:fmtScheme>
</a:themeOverride>
</file>

<file path=ppt/theme/themeOverride3.xml><?xml version="1.0" encoding="utf-8"?>
<a:themeOverride xmlns:a="http://schemas.openxmlformats.org/drawingml/2006/main">
  <a:clrScheme name="Organic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83992A"/>
    </a:accent1>
    <a:accent2>
      <a:srgbClr val="3C9770"/>
    </a:accent2>
    <a:accent3>
      <a:srgbClr val="44709D"/>
    </a:accent3>
    <a:accent4>
      <a:srgbClr val="A23C33"/>
    </a:accent4>
    <a:accent5>
      <a:srgbClr val="D97828"/>
    </a:accent5>
    <a:accent6>
      <a:srgbClr val="DEB340"/>
    </a:accent6>
    <a:hlink>
      <a:srgbClr val="A8BF4D"/>
    </a:hlink>
    <a:folHlink>
      <a:srgbClr val="B4CA80"/>
    </a:folHlink>
  </a:clrScheme>
  <a:fontScheme name="Organic">
    <a:majorFont>
      <a:latin typeface="Garamond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Garamond"/>
      <a:ea typeface=""/>
      <a:cs typeface=""/>
      <a:font script="Jpan" typeface="ＭＳ Ｐ明朝"/>
      <a:font script="Hang" typeface="바탕"/>
      <a:font script="Hans" typeface="方正舒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Organic">
    <a:fillStyleLst>
      <a:solidFill>
        <a:schemeClr val="phClr"/>
      </a:solidFill>
      <a:gradFill rotWithShape="1">
        <a:gsLst>
          <a:gs pos="0">
            <a:schemeClr val="phClr">
              <a:tint val="60000"/>
              <a:lumMod val="110000"/>
            </a:schemeClr>
          </a:gs>
          <a:gs pos="100000">
            <a:schemeClr val="phClr">
              <a:tint val="82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74000"/>
              <a:satMod val="130000"/>
              <a:lumMod val="90000"/>
            </a:schemeClr>
            <a:schemeClr val="phClr">
              <a:tint val="94000"/>
              <a:satMod val="120000"/>
              <a:lumMod val="104000"/>
            </a:schemeClr>
          </a:duotone>
        </a:blip>
        <a:tile tx="0" ty="0" sx="100000" sy="100000" flip="none" algn="tl"/>
      </a:blip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innerShdw blurRad="25400" dist="12700" dir="13500000">
            <a:srgbClr val="000000">
              <a:alpha val="45000"/>
            </a:srgbClr>
          </a:innerShdw>
        </a:effectLst>
      </a:effectStyle>
      <a:effectStyle>
        <a:effectLst>
          <a:outerShdw blurRad="38100" dist="25400" dir="5400000" rotWithShape="0">
            <a:srgbClr val="000000">
              <a:alpha val="60000"/>
            </a:srgbClr>
          </a:outerShdw>
        </a:effectLst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88000"/>
              <a:lumMod val="98000"/>
            </a:schemeClr>
          </a:gs>
        </a:gsLst>
        <a:lin ang="5400000" scaled="0"/>
      </a:gradFill>
      <a:blipFill>
        <a:blip xmlns:r="http://schemas.openxmlformats.org/officeDocument/2006/relationships" r:embed="rId2"/>
        <a:stretch/>
      </a:blipFill>
    </a:bgFillStyleLst>
  </a:fmtScheme>
</a:themeOverride>
</file>

<file path=ppt/theme/themeOverride4.xml><?xml version="1.0" encoding="utf-8"?>
<a:themeOverride xmlns:a="http://schemas.openxmlformats.org/drawingml/2006/main">
  <a:clrScheme name="Organic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83992A"/>
    </a:accent1>
    <a:accent2>
      <a:srgbClr val="3C9770"/>
    </a:accent2>
    <a:accent3>
      <a:srgbClr val="44709D"/>
    </a:accent3>
    <a:accent4>
      <a:srgbClr val="A23C33"/>
    </a:accent4>
    <a:accent5>
      <a:srgbClr val="D97828"/>
    </a:accent5>
    <a:accent6>
      <a:srgbClr val="DEB340"/>
    </a:accent6>
    <a:hlink>
      <a:srgbClr val="A8BF4D"/>
    </a:hlink>
    <a:folHlink>
      <a:srgbClr val="B4CA80"/>
    </a:folHlink>
  </a:clrScheme>
  <a:fontScheme name="Organic">
    <a:majorFont>
      <a:latin typeface="Garamond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Garamond"/>
      <a:ea typeface=""/>
      <a:cs typeface=""/>
      <a:font script="Jpan" typeface="ＭＳ Ｐ明朝"/>
      <a:font script="Hang" typeface="바탕"/>
      <a:font script="Hans" typeface="方正舒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Organic">
    <a:fillStyleLst>
      <a:solidFill>
        <a:schemeClr val="phClr"/>
      </a:solidFill>
      <a:gradFill rotWithShape="1">
        <a:gsLst>
          <a:gs pos="0">
            <a:schemeClr val="phClr">
              <a:tint val="60000"/>
              <a:lumMod val="110000"/>
            </a:schemeClr>
          </a:gs>
          <a:gs pos="100000">
            <a:schemeClr val="phClr">
              <a:tint val="82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74000"/>
              <a:satMod val="130000"/>
              <a:lumMod val="90000"/>
            </a:schemeClr>
            <a:schemeClr val="phClr">
              <a:tint val="94000"/>
              <a:satMod val="120000"/>
              <a:lumMod val="104000"/>
            </a:schemeClr>
          </a:duotone>
        </a:blip>
        <a:tile tx="0" ty="0" sx="100000" sy="100000" flip="none" algn="tl"/>
      </a:blip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innerShdw blurRad="25400" dist="12700" dir="13500000">
            <a:srgbClr val="000000">
              <a:alpha val="45000"/>
            </a:srgbClr>
          </a:innerShdw>
        </a:effectLst>
      </a:effectStyle>
      <a:effectStyle>
        <a:effectLst>
          <a:outerShdw blurRad="38100" dist="25400" dir="5400000" rotWithShape="0">
            <a:srgbClr val="000000">
              <a:alpha val="60000"/>
            </a:srgbClr>
          </a:outerShdw>
        </a:effectLst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88000"/>
              <a:lumMod val="98000"/>
            </a:schemeClr>
          </a:gs>
        </a:gsLst>
        <a:lin ang="5400000" scaled="0"/>
      </a:gradFill>
      <a:blipFill>
        <a:blip xmlns:r="http://schemas.openxmlformats.org/officeDocument/2006/relationships" r:embed="rId2"/>
        <a:stretch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2272</TotalTime>
  <Words>293</Words>
  <Application>Microsoft Office PowerPoint</Application>
  <PresentationFormat>Широкоэкранный</PresentationFormat>
  <Paragraphs>80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Bahnschrift</vt:lpstr>
      <vt:lpstr>Calibri</vt:lpstr>
      <vt:lpstr>Garamond</vt:lpstr>
      <vt:lpstr>Times New Roman</vt:lpstr>
      <vt:lpstr>Натуральные материалы</vt:lpstr>
      <vt:lpstr>«Путешествие по Кузбассу» </vt:lpstr>
      <vt:lpstr>Актуальность</vt:lpstr>
      <vt:lpstr>Гипотеза </vt:lpstr>
      <vt:lpstr>Место положения</vt:lpstr>
      <vt:lpstr>Презентация PowerPoint</vt:lpstr>
      <vt:lpstr>  Географическое положение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Арина Старкова</dc:creator>
  <cp:lastModifiedBy>Sergy</cp:lastModifiedBy>
  <cp:revision>168</cp:revision>
  <dcterms:created xsi:type="dcterms:W3CDTF">2022-01-07T08:39:10Z</dcterms:created>
  <dcterms:modified xsi:type="dcterms:W3CDTF">2022-04-14T12:09:07Z</dcterms:modified>
</cp:coreProperties>
</file>