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handoutMasterIdLst>
    <p:handoutMasterId r:id="rId21"/>
  </p:handoutMasterIdLst>
  <p:sldIdLst>
    <p:sldId id="276" r:id="rId5"/>
    <p:sldId id="257" r:id="rId6"/>
    <p:sldId id="268" r:id="rId7"/>
    <p:sldId id="269" r:id="rId8"/>
    <p:sldId id="270" r:id="rId9"/>
    <p:sldId id="271" r:id="rId10"/>
    <p:sldId id="277" r:id="rId11"/>
    <p:sldId id="258" r:id="rId12"/>
    <p:sldId id="263" r:id="rId13"/>
    <p:sldId id="273" r:id="rId14"/>
    <p:sldId id="274" r:id="rId15"/>
    <p:sldId id="275" r:id="rId16"/>
    <p:sldId id="265" r:id="rId17"/>
    <p:sldId id="266" r:id="rId18"/>
    <p:sldId id="267" r:id="rId1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04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pieChart>
        <c:varyColors val="1"/>
        <c:firstSliceAng val="0"/>
      </c:pieChart>
    </c:plotArea>
    <c:legend>
      <c:legendPos val="b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firstSliceAng val="0"/>
      </c:pieChart>
    </c:plotArea>
    <c:legend>
      <c:legendPos val="b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Случалось ли вам оставлять на берегу водоема после себя мусор?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"Да"</c:v>
                </c:pt>
                <c:pt idx="1">
                  <c:v>"Нет"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  <c:dispBlanksAs val="zero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"Да"</c:v>
                </c:pt>
                <c:pt idx="1">
                  <c:v>"Не знаю"</c:v>
                </c:pt>
                <c:pt idx="2">
                  <c:v>"Незначительно обмелела"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0.05</c:v>
                </c:pt>
                <c:pt idx="2">
                  <c:v>0.15000000000000024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  <c:dispBlanksAs val="zero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"Сократился значительно"</c:v>
                </c:pt>
                <c:pt idx="1">
                  <c:v>"На прежнем уровне"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  <c:dispBlanksAs val="zero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"Исчез карп и сазан"</c:v>
                </c:pt>
                <c:pt idx="1">
                  <c:v>"Не задумывался"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  <c:dispBlanksAs val="zero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2.20434E-7</cdr:y>
    </cdr:from>
    <cdr:to>
      <cdr:x>1</cdr:x>
      <cdr:y>0.14286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4608512" cy="64807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2.01266E-7</cdr:y>
    </cdr:from>
    <cdr:to>
      <cdr:x>1</cdr:x>
      <cdr:y>0.10145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4392488" cy="50405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0.09111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359275" cy="43300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2.04226E-7</cdr:y>
    </cdr:from>
    <cdr:to>
      <cdr:x>1</cdr:x>
      <cdr:y>0.10294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4359275" cy="50405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E63F514-BC2D-4C81-9134-2C9959892DB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936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24646DB-F8AF-4E22-8E9F-590F49E3E72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75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2F189-3B3F-415E-BFF5-09C5BA2FC7A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7205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C3DF84-9084-49F1-90D7-5C2A87E006A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9673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168650"/>
            <a:ext cx="2266950" cy="3598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168650"/>
            <a:ext cx="6653212" cy="3598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A8FF0F-0550-4373-A353-4B3A2D30022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41611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F2E32-321D-4352-958B-0EEED38C797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95297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073356-4442-416B-8111-CD19F34E34D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9285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773C4B-E69C-4C0B-A69B-6A7D8E0FF7A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486011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CDE8AC-678E-4411-986A-5F57EA2A7AC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59961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86A1AF-9569-4CBD-83C9-3F4B255347D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3903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513CF3-1F07-4D9E-B2E4-6C8A09C4D07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62827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DBE0FB-0866-4A6E-803C-1F58B6311E8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524735"/>
      </p:ext>
    </p:extLst>
  </p:cSld>
  <p:clrMapOvr>
    <a:masterClrMapping/>
  </p:clrMapOvr>
  <p:transition spd="med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98D1CA-A666-4A3D-8593-CBDF9F22E28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5314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B7E23A-0844-4230-88C1-006F7DA0DF0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60831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33E87E-C23C-43E9-87BC-0A2628D03D8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034957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9FE28F-001C-4606-9D6F-20243462FD4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10871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FF4E41-FC4E-4636-A9A9-D9107A9B294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599624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3947DB-409C-4DB2-A040-08BFA5AC337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94898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488308-57C4-41A7-8876-EBD1950FFEA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53094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8E2DC0-5690-49CF-AD45-64ED2AC52CA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6588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1F9DED-6753-44A4-99AE-ED42939473E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06635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81CD3F-5D16-4892-B272-6157E80308D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12915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E56578-E7FD-4096-B7ED-608D52AE95C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26032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7AE4E-9610-4841-B442-88C90085A91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323410"/>
      </p:ext>
    </p:extLst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93A3F6-657B-493B-B33E-6B2DF48EBE2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76068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4B420E-A35A-489E-BCA2-ADC989F8E75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01110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9DD5AD-2B60-4BAB-9FC6-2C41C5A78E2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285590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3C6A3F-A423-457E-992B-E86ECFC6CD0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39612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35EBE9-14F7-4625-A63A-4E328A56C81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10505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F84505-2493-49B9-9B10-611BDC887A5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94844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BA7F41-CBC6-412F-99C0-7D7C2824158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45910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18222F-BCA8-4CB6-B1E9-41C38267DC4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37275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D77A2C-BA7E-4023-A734-AF95D0CDF30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35102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BFBF2D-FAD4-40CC-9A84-0D615CC7A4A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452927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78815E-54A7-4569-ADAA-38DE0A37EBD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8768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4751388"/>
            <a:ext cx="4359275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751388"/>
            <a:ext cx="4359275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B4065-C2F3-49C8-824F-6056623A477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9184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2F0E7D-678E-4E17-B601-ACB5C761442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997547"/>
      </p:ext>
    </p:extLst>
  </p:cSld>
  <p:clrMapOvr>
    <a:masterClrMapping/>
  </p:clrMapOvr>
  <p:transition spd="med"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1238C7-0293-4DFD-B7DB-E19E2EFB539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91934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531BC0-B29A-451B-B67F-104768E0583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16808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B1CEFA-DE71-46EE-93BE-EF9F281A518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37778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CBB9BB-898A-4367-8387-9BE0916CEF9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463004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93AEA5-6001-4DF7-B208-C978544F65C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99737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4FFDE9-C49B-437C-BF09-876846CC765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65946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35469B-A6DA-46DD-83EB-B73FEB94A6E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989731"/>
      </p:ext>
    </p:extLst>
  </p:cSld>
  <p:clrMapOvr>
    <a:masterClrMapping/>
  </p:clrMapOvr>
  <p:transition spd="med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810757-CF40-45B7-BE47-177C674A8C1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3058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60EFD0-3F98-44CA-87B2-2C0251F8464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9686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4752000"/>
            <a:ext cx="8870040" cy="2015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1131"/>
              </a:spcAft>
              <a:buNone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848"/>
              </a:spcAft>
              <a:buNone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56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2CE7E02-E53C-4DDC-ADAE-0683043F671E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hangingPunct="0"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algn="ctr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0" y="-1440"/>
            <a:ext cx="10080000" cy="75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BE1FF31-72BF-4B78-B121-4B45C2E5AB81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hangingPunct="0"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BE81C55-A632-482A-BCE4-54A63864C2CF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hangingPunct="0"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0EEC872-17A7-4697-A3E7-367644629A08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hangingPunct="0"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848" y="395461"/>
            <a:ext cx="87129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solidFill>
                <a:srgbClr val="8D281E"/>
              </a:solidFill>
              <a:effectLst>
                <a:outerShdw dist="17961" dir="2700000">
                  <a:scrgbClr r="0" g="0" b="0"/>
                </a:outerShdw>
              </a:effectLst>
              <a:ea typeface="Segoe UI" pitchFamily="2"/>
              <a:cs typeface="Tahoma" pitchFamily="2"/>
            </a:endParaRPr>
          </a:p>
          <a:p>
            <a:pPr algn="ctr"/>
            <a:r>
              <a:rPr lang="ru-RU" sz="5400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/>
                <a:ea typeface="Segoe UI" pitchFamily="2"/>
                <a:cs typeface="Tahoma" pitchFamily="2"/>
              </a:rPr>
              <a:t>«Влияние экологии на биологический состав </a:t>
            </a:r>
            <a:br>
              <a:rPr lang="ru-RU" sz="5400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/>
                <a:ea typeface="Segoe UI" pitchFamily="2"/>
                <a:cs typeface="Tahoma" pitchFamily="2"/>
              </a:rPr>
            </a:br>
            <a:r>
              <a:rPr lang="ru-RU" sz="5400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/>
                <a:ea typeface="Segoe UI" pitchFamily="2"/>
                <a:cs typeface="Tahoma" pitchFamily="2"/>
              </a:rPr>
              <a:t>реки </a:t>
            </a:r>
            <a:r>
              <a:rPr lang="ru-RU" sz="5400" b="1" i="1" dirty="0" err="1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/>
                <a:ea typeface="Segoe UI" pitchFamily="2"/>
                <a:cs typeface="Tahoma" pitchFamily="2"/>
              </a:rPr>
              <a:t>Уньга</a:t>
            </a:r>
            <a:r>
              <a:rPr lang="ru-RU" sz="5400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/>
                <a:ea typeface="Segoe UI" pitchFamily="2"/>
                <a:cs typeface="Tahoma" pitchFamily="2"/>
              </a:rPr>
              <a:t>»</a:t>
            </a:r>
            <a:endParaRPr lang="ru-RU" sz="5400" i="1" dirty="0">
              <a:latin typeface="Liberation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896" y="421188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atin typeface="Liberation Serif"/>
                <a:ea typeface="Segoe UI" pitchFamily="2"/>
                <a:cs typeface="Tahoma" pitchFamily="2"/>
              </a:rPr>
              <a:t>Автор</a:t>
            </a:r>
            <a:r>
              <a:rPr lang="ru-RU" sz="2400" dirty="0" smtClean="0">
                <a:latin typeface="Liberation Serif"/>
                <a:ea typeface="Segoe UI" pitchFamily="2"/>
                <a:cs typeface="Tahoma" pitchFamily="2"/>
              </a:rPr>
              <a:t>: </a:t>
            </a:r>
            <a:r>
              <a:rPr lang="ru-RU" sz="2400" i="1" dirty="0" smtClean="0">
                <a:latin typeface="Liberation Serif"/>
                <a:ea typeface="Segoe UI" pitchFamily="2"/>
                <a:cs typeface="Tahoma" pitchFamily="2"/>
              </a:rPr>
              <a:t>Аникин Максим Денисович.</a:t>
            </a:r>
          </a:p>
          <a:p>
            <a:pPr lvl="0" algn="ctr"/>
            <a:r>
              <a:rPr lang="ru-RU" sz="2400" i="1" dirty="0" smtClean="0">
                <a:latin typeface="Liberation Serif"/>
                <a:ea typeface="Segoe UI" pitchFamily="2"/>
                <a:cs typeface="Tahoma" pitchFamily="2"/>
              </a:rPr>
              <a:t>МБОУ «</a:t>
            </a:r>
            <a:r>
              <a:rPr lang="ru-RU" sz="2400" i="1" dirty="0" err="1" smtClean="0">
                <a:latin typeface="Liberation Serif"/>
                <a:ea typeface="Segoe UI" pitchFamily="2"/>
                <a:cs typeface="Tahoma" pitchFamily="2"/>
              </a:rPr>
              <a:t>Панфиловская</a:t>
            </a:r>
            <a:r>
              <a:rPr lang="ru-RU" sz="2400" i="1" dirty="0" smtClean="0">
                <a:latin typeface="Liberation Serif"/>
                <a:ea typeface="Segoe UI" pitchFamily="2"/>
                <a:cs typeface="Tahoma" pitchFamily="2"/>
              </a:rPr>
              <a:t> средняя общеобразовательная школа»</a:t>
            </a:r>
          </a:p>
          <a:p>
            <a:pPr lvl="0" algn="ctr"/>
            <a:r>
              <a:rPr lang="ru-RU" sz="2400" i="1" dirty="0" smtClean="0">
                <a:latin typeface="Liberation Serif"/>
                <a:ea typeface="Segoe UI" pitchFamily="2"/>
                <a:cs typeface="Tahoma" pitchFamily="2"/>
              </a:rPr>
              <a:t>6 класс</a:t>
            </a:r>
          </a:p>
          <a:p>
            <a:pPr lvl="0" algn="ctr"/>
            <a:r>
              <a:rPr lang="ru-RU" sz="2400" b="1" i="1" dirty="0" smtClean="0">
                <a:latin typeface="Liberation Serif"/>
                <a:ea typeface="Segoe UI" pitchFamily="2"/>
                <a:cs typeface="Tahoma" pitchFamily="2"/>
              </a:rPr>
              <a:t>Руководитель:</a:t>
            </a:r>
            <a:r>
              <a:rPr lang="ru-RU" sz="2400" i="1" dirty="0" smtClean="0">
                <a:latin typeface="Liberation Serif"/>
                <a:ea typeface="Segoe UI" pitchFamily="2"/>
                <a:cs typeface="Tahoma" pitchFamily="2"/>
              </a:rPr>
              <a:t> </a:t>
            </a:r>
            <a:r>
              <a:rPr lang="ru-RU" sz="2400" i="1" dirty="0" err="1" smtClean="0">
                <a:latin typeface="Liberation Serif"/>
                <a:ea typeface="Segoe UI" pitchFamily="2"/>
                <a:cs typeface="Tahoma" pitchFamily="2"/>
              </a:rPr>
              <a:t>Гаврикова</a:t>
            </a:r>
            <a:r>
              <a:rPr lang="ru-RU" sz="2400" i="1" dirty="0" smtClean="0">
                <a:latin typeface="Liberation Serif"/>
                <a:ea typeface="Segoe UI" pitchFamily="2"/>
                <a:cs typeface="Tahoma" pitchFamily="2"/>
              </a:rPr>
              <a:t> Елена Валерьевна,</a:t>
            </a:r>
          </a:p>
          <a:p>
            <a:pPr lvl="0" algn="ctr"/>
            <a:r>
              <a:rPr lang="ru-RU" sz="2400" i="1" dirty="0" smtClean="0">
                <a:latin typeface="Liberation Serif"/>
                <a:ea typeface="Segoe UI" pitchFamily="2"/>
                <a:cs typeface="Tahoma" pitchFamily="2"/>
              </a:rPr>
              <a:t>учитель географии</a:t>
            </a:r>
            <a:endParaRPr lang="ru-RU" sz="2400" i="1" dirty="0">
              <a:latin typeface="Liberation Serif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Определение качества 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403573"/>
            <a:ext cx="4452938" cy="1008112"/>
          </a:xfrm>
        </p:spPr>
        <p:txBody>
          <a:bodyPr/>
          <a:lstStyle/>
          <a:p>
            <a:r>
              <a:rPr lang="ru-RU" i="1" dirty="0" smtClean="0"/>
              <a:t>Определение кислотности</a:t>
            </a:r>
          </a:p>
          <a:p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475581"/>
            <a:ext cx="4456113" cy="936104"/>
          </a:xfrm>
        </p:spPr>
        <p:txBody>
          <a:bodyPr/>
          <a:lstStyle/>
          <a:p>
            <a:r>
              <a:rPr lang="ru-RU" i="1" dirty="0" smtClean="0"/>
              <a:t>Качественная реакция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76" b="10948"/>
          <a:stretch/>
        </p:blipFill>
        <p:spPr bwMode="auto">
          <a:xfrm>
            <a:off x="5472360" y="2267669"/>
            <a:ext cx="4104456" cy="4485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552"/>
          <a:stretch/>
        </p:blipFill>
        <p:spPr bwMode="auto">
          <a:xfrm rot="5400000">
            <a:off x="499046" y="2321867"/>
            <a:ext cx="4464496" cy="4356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Результаты исследований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1768475"/>
          <a:ext cx="9073578" cy="409959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12263"/>
                <a:gridCol w="1512263"/>
                <a:gridCol w="1512263"/>
                <a:gridCol w="1512263"/>
                <a:gridCol w="1512263"/>
                <a:gridCol w="1512263"/>
              </a:tblGrid>
              <a:tr h="574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Добавляется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Признаки реакции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Соли аммония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Na(OH) </a:t>
                      </a:r>
                      <a:r>
                        <a:rPr lang="ru-RU" sz="1400"/>
                        <a:t>при нагревании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Запах аммиака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слабый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слабый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Соли меди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Na(OH)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Голубой осадок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Соли железа (</a:t>
                      </a:r>
                      <a:r>
                        <a:rPr lang="en-US" sz="1400"/>
                        <a:t>III)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KCNS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Кроваво-красное окр.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Соли калия и магния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Na2CO3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Белый осадок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Малое количество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Малое количество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3139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Результаты исследований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9831" y="1539697"/>
          <a:ext cx="8280921" cy="418435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60307"/>
                <a:gridCol w="2760307"/>
                <a:gridCol w="2760307"/>
              </a:tblGrid>
              <a:tr h="603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7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характеристика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8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желтоватый с небольшой плёнкой и пеной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Наличие СПАВ неионогенные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8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Сероватый оттенок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Загрязнение продуктами нефтехимии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5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зеленоватый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Повышенная </a:t>
                      </a:r>
                      <a:r>
                        <a:rPr lang="ru-RU" sz="1400" dirty="0" err="1"/>
                        <a:t>цветушность</a:t>
                      </a:r>
                      <a:r>
                        <a:rPr lang="ru-RU" sz="1400" dirty="0"/>
                        <a:t>, наличие фенолов летучих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Выводы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  <a:ea typeface="Segoe UI" pitchFamily="2"/>
              <a:cs typeface="Tahoma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8870040" cy="5323165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 algn="just">
              <a:buNone/>
            </a:pPr>
            <a:r>
              <a:rPr lang="ru-RU" b="1" i="1" dirty="0">
                <a:ea typeface="Segoe UI" pitchFamily="2"/>
                <a:cs typeface="Tahoma" pitchFamily="2"/>
              </a:rPr>
              <a:t>В ходе наших исследований мы пришли к </a:t>
            </a:r>
            <a:r>
              <a:rPr lang="ru-RU" b="1" i="1" dirty="0" smtClean="0">
                <a:ea typeface="Segoe UI" pitchFamily="2"/>
                <a:cs typeface="Tahoma" pitchFamily="2"/>
              </a:rPr>
              <a:t>выводам: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i="1" dirty="0" smtClean="0">
                <a:ea typeface="Segoe UI" pitchFamily="2"/>
                <a:cs typeface="Tahoma" pitchFamily="2"/>
              </a:rPr>
              <a:t>Зарастание </a:t>
            </a:r>
            <a:r>
              <a:rPr lang="ru-RU" sz="2400" b="1" i="1" dirty="0">
                <a:ea typeface="Segoe UI" pitchFamily="2"/>
                <a:cs typeface="Tahoma" pitchFamily="2"/>
              </a:rPr>
              <a:t>реки тальником и другими кустарниками привело к обмелению. С каждым годом, летом, наблюдается на реке межень и уровень воды становиться все меньше и меньше</a:t>
            </a:r>
            <a:r>
              <a:rPr lang="ru-RU" sz="2400" b="1" i="1" dirty="0" smtClean="0">
                <a:ea typeface="Segoe UI" pitchFamily="2"/>
                <a:cs typeface="Tahoma" pitchFamily="2"/>
              </a:rPr>
              <a:t>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i="1" dirty="0" smtClean="0">
                <a:ea typeface="Segoe UI" pitchFamily="2"/>
                <a:cs typeface="Tahoma" pitchFamily="2"/>
              </a:rPr>
              <a:t>Мусор и отходы, оставленные отдыхающими, а так же химикаты с полей, весной, после таяния снега, попадают в реку. Это привело к уничтожению многих животных, обитающих в реке ранее.</a:t>
            </a:r>
            <a:endParaRPr lang="ru-RU" sz="2400" b="1" i="1" dirty="0"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                  </a:t>
            </a: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Заключение</a:t>
            </a:r>
            <a:endParaRPr lang="ru-RU" b="1" i="1" dirty="0">
              <a:solidFill>
                <a:srgbClr val="8D281E"/>
              </a:solidFill>
              <a:effectLst>
                <a:outerShdw dist="17961" dir="2700000">
                  <a:scrgbClr r="0" g="0" b="0"/>
                </a:outerShdw>
              </a:effectLst>
              <a:ea typeface="Segoe UI" pitchFamily="2"/>
              <a:cs typeface="Tahoma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>
              <a:buNone/>
            </a:pPr>
            <a:r>
              <a:rPr lang="ru-RU" sz="2400" b="1" i="1" dirty="0">
                <a:ea typeface="Segoe UI" pitchFamily="2"/>
                <a:cs typeface="Tahoma" pitchFamily="2"/>
              </a:rPr>
              <a:t>Фермерские </a:t>
            </a:r>
            <a:r>
              <a:rPr lang="ru-RU" sz="2400" b="1" i="1" dirty="0" smtClean="0">
                <a:ea typeface="Segoe UI" pitchFamily="2"/>
                <a:cs typeface="Tahoma" pitchFamily="2"/>
              </a:rPr>
              <a:t>хозяйства </a:t>
            </a:r>
            <a:r>
              <a:rPr lang="ru-RU" sz="2400" b="1" i="1" dirty="0">
                <a:ea typeface="Segoe UI" pitchFamily="2"/>
                <a:cs typeface="Tahoma" pitchFamily="2"/>
              </a:rPr>
              <a:t>используют для повышения урожайности химические удобрения, которые с талыми водами и летом после дождя попадают в реку </a:t>
            </a:r>
            <a:r>
              <a:rPr lang="ru-RU" sz="2400" b="1" i="1" dirty="0" err="1">
                <a:ea typeface="Segoe UI" pitchFamily="2"/>
                <a:cs typeface="Tahoma" pitchFamily="2"/>
              </a:rPr>
              <a:t>Уньга</a:t>
            </a:r>
            <a:r>
              <a:rPr lang="ru-RU" sz="2400" b="1" i="1" dirty="0">
                <a:ea typeface="Segoe UI" pitchFamily="2"/>
                <a:cs typeface="Tahoma" pitchFamily="2"/>
              </a:rPr>
              <a:t>. Это привело к уничтожению животных и многих </a:t>
            </a:r>
            <a:r>
              <a:rPr lang="ru-RU" sz="2400" b="1" i="1" dirty="0" smtClean="0">
                <a:ea typeface="Segoe UI" pitchFamily="2"/>
                <a:cs typeface="Tahoma" pitchFamily="2"/>
              </a:rPr>
              <a:t>рыб</a:t>
            </a:r>
            <a:r>
              <a:rPr lang="ru-RU" sz="2400" b="1" i="1" dirty="0" smtClean="0"/>
              <a:t>. </a:t>
            </a:r>
          </a:p>
          <a:p>
            <a:pPr>
              <a:buNone/>
            </a:pPr>
            <a:r>
              <a:rPr lang="ru-RU" sz="2400" b="1" i="1" dirty="0" smtClean="0"/>
              <a:t>Человечество должно когда-нибудь задуматься: Что же останется нашим потомкам? Чистая река- чистые берега!  </a:t>
            </a:r>
            <a:r>
              <a:rPr lang="ru-RU" sz="2400" b="1" i="1" dirty="0" smtClean="0"/>
              <a:t>или </a:t>
            </a:r>
            <a:r>
              <a:rPr lang="ru-RU" sz="2400" b="1" i="1" dirty="0" smtClean="0"/>
              <a:t>п</a:t>
            </a:r>
            <a:r>
              <a:rPr lang="ru-RU" sz="2400" b="1" i="1" dirty="0" smtClean="0"/>
              <a:t>ромышленные отходы. «</a:t>
            </a:r>
            <a:r>
              <a:rPr lang="ru-RU" sz="2400" b="1" i="1" dirty="0" smtClean="0"/>
              <a:t>Берегите воду! Скажем нет промышленным </a:t>
            </a:r>
            <a:r>
              <a:rPr lang="ru-RU" sz="2400" b="1" i="1" dirty="0" smtClean="0"/>
              <a:t>отходам!»</a:t>
            </a:r>
            <a:endParaRPr lang="ru-RU" sz="2400" b="1" i="1" dirty="0" smtClean="0"/>
          </a:p>
          <a:p>
            <a:r>
              <a:rPr lang="ru-RU" sz="2400" dirty="0" smtClean="0"/>
              <a:t> </a:t>
            </a:r>
            <a:endParaRPr lang="ru-RU" sz="2400" b="1" i="1" dirty="0"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251640"/>
            <a:ext cx="7703999" cy="1238039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       </a:t>
            </a: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Внимание! </a:t>
            </a:r>
            <a:b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</a:b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       Берегите воду!</a:t>
            </a:r>
            <a:endParaRPr lang="ru-RU" b="1" i="1" dirty="0">
              <a:solidFill>
                <a:srgbClr val="8D281E"/>
              </a:solidFill>
              <a:effectLst>
                <a:outerShdw dist="17961" dir="2700000">
                  <a:scrgbClr r="0" g="0" b="0"/>
                </a:outerShdw>
              </a:effectLst>
              <a:ea typeface="Segoe UI" pitchFamily="2"/>
              <a:cs typeface="Tahoma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4"/>
            <a:endParaRPr lang="ru-RU" i="1" dirty="0">
              <a:ea typeface="Segoe UI" pitchFamily="2"/>
              <a:cs typeface="Tahoma" pitchFamily="2"/>
            </a:endParaRPr>
          </a:p>
        </p:txBody>
      </p:sp>
      <p:pic>
        <p:nvPicPr>
          <p:cNvPr id="5" name="Рисунок 4" descr="C:\Users\Галина\Desktop\картинка 3.jpg"/>
          <p:cNvPicPr/>
          <p:nvPr/>
        </p:nvPicPr>
        <p:blipFill>
          <a:blip r:embed="rId3" cstate="print"/>
          <a:srcRect l="4358" t="6052" r="4358" b="6916"/>
          <a:stretch>
            <a:fillRect/>
          </a:stretch>
        </p:blipFill>
        <p:spPr bwMode="auto">
          <a:xfrm>
            <a:off x="647825" y="1835621"/>
            <a:ext cx="8568952" cy="424847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532106"/>
            <a:ext cx="7703999" cy="677108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Река «</a:t>
            </a:r>
            <a:r>
              <a:rPr lang="ru-RU" b="1" i="1" dirty="0" err="1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Уньга</a:t>
            </a: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»</a:t>
            </a:r>
            <a:endParaRPr lang="ru-RU" b="1" i="1" dirty="0">
              <a:solidFill>
                <a:srgbClr val="8D281E"/>
              </a:solidFill>
              <a:effectLst>
                <a:outerShdw dist="17961" dir="2700000">
                  <a:scrgbClr r="0" g="0" b="0"/>
                </a:outerShdw>
              </a:effectLst>
              <a:ea typeface="Segoe UI" pitchFamily="2"/>
              <a:cs typeface="Tahoma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3079" y="2169719"/>
            <a:ext cx="8870040" cy="438444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 algn="ctr">
              <a:buNone/>
            </a:pPr>
            <a:endParaRPr lang="ru-RU" sz="4800" i="1" dirty="0">
              <a:effectLst>
                <a:outerShdw dist="17961" dir="2700000">
                  <a:scrgbClr r="0" g="0" b="0"/>
                </a:outerShdw>
              </a:effectLst>
              <a:ea typeface="Segoe UI" pitchFamily="2"/>
              <a:cs typeface="Tahoma" pitchFamily="2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48000" y="1750679"/>
            <a:ext cx="8797680" cy="469345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99" y="301319"/>
            <a:ext cx="7703999" cy="131827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Результаты опроса рыбаков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68304" y="1547589"/>
          <a:ext cx="3744416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3238" y="1768475"/>
          <a:ext cx="4359275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100551094"/>
              </p:ext>
            </p:extLst>
          </p:nvPr>
        </p:nvGraphicFramePr>
        <p:xfrm>
          <a:off x="359792" y="1763613"/>
          <a:ext cx="46805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46497723"/>
              </p:ext>
            </p:extLst>
          </p:nvPr>
        </p:nvGraphicFramePr>
        <p:xfrm>
          <a:off x="5256336" y="1691605"/>
          <a:ext cx="43924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99" y="301319"/>
            <a:ext cx="7703999" cy="124626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Результаты опроса рыбаков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3238" y="1691605"/>
          <a:ext cx="435927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040312" y="1547589"/>
          <a:ext cx="435927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Биологический состав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029931" y="1768475"/>
            <a:ext cx="3339225" cy="2227263"/>
          </a:xfrm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486789" y="1768475"/>
            <a:ext cx="3426634" cy="2298700"/>
          </a:xfrm>
        </p:spPr>
      </p:pic>
      <p:sp>
        <p:nvSpPr>
          <p:cNvPr id="9" name="Прямоугольник 8"/>
          <p:cNvSpPr/>
          <p:nvPr/>
        </p:nvSpPr>
        <p:spPr>
          <a:xfrm>
            <a:off x="791840" y="4283893"/>
            <a:ext cx="82809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Liberation Serif"/>
                <a:ea typeface="Segoe UI" pitchFamily="2"/>
                <a:cs typeface="Tahoma" pitchFamily="2"/>
              </a:rPr>
              <a:t>В реке </a:t>
            </a:r>
            <a:r>
              <a:rPr lang="ru-RU" sz="2000" b="1" i="1" dirty="0" err="1" smtClean="0">
                <a:latin typeface="Liberation Serif"/>
                <a:ea typeface="Segoe UI" pitchFamily="2"/>
                <a:cs typeface="Tahoma" pitchFamily="2"/>
              </a:rPr>
              <a:t>Уньга</a:t>
            </a:r>
            <a:r>
              <a:rPr lang="ru-RU" sz="2000" b="1" i="1" dirty="0" smtClean="0">
                <a:latin typeface="Liberation Serif"/>
                <a:ea typeface="Segoe UI" pitchFamily="2"/>
                <a:cs typeface="Tahoma" pitchFamily="2"/>
              </a:rPr>
              <a:t> обитают многие рыбы: карась, карп, окунь, подлещики, плотва, ерши, пескари, щуки. </a:t>
            </a:r>
          </a:p>
          <a:p>
            <a:pPr lvl="0" algn="just"/>
            <a:r>
              <a:rPr lang="ru-RU" sz="2000" b="1" i="1" dirty="0" smtClean="0">
                <a:latin typeface="Liberation Serif"/>
                <a:ea typeface="Segoe UI" pitchFamily="2"/>
                <a:cs typeface="Tahoma" pitchFamily="2"/>
              </a:rPr>
              <a:t>Берега реки - это среда обитания животных: выдр, ондатр, диких уток, гусей и лягушек. </a:t>
            </a:r>
          </a:p>
          <a:p>
            <a:pPr algn="just"/>
            <a:r>
              <a:rPr lang="ru-RU" sz="2000" b="1" i="1" dirty="0" err="1" smtClean="0">
                <a:latin typeface="Liberation Serif"/>
                <a:ea typeface="Segoe UI" pitchFamily="2"/>
                <a:cs typeface="Tahoma" pitchFamily="2"/>
              </a:rPr>
              <a:t>Насекомый</a:t>
            </a:r>
            <a:r>
              <a:rPr lang="ru-RU" sz="2000" b="1" i="1" dirty="0" smtClean="0">
                <a:latin typeface="Liberation Serif"/>
                <a:ea typeface="Segoe UI" pitchFamily="2"/>
                <a:cs typeface="Tahoma" pitchFamily="2"/>
              </a:rPr>
              <a:t> мир так же разнообразен: водомерки, оводы, комары и др. Растительный мир представлен островками кубышек, водной ряски и камыша.</a:t>
            </a:r>
          </a:p>
          <a:p>
            <a:pPr lvl="0" algn="just"/>
            <a:endParaRPr lang="ru-RU" b="1" i="1" dirty="0" smtClean="0">
              <a:ea typeface="Segoe UI" pitchFamily="2"/>
              <a:cs typeface="Tahoma" pitchFamily="2"/>
            </a:endParaRPr>
          </a:p>
          <a:p>
            <a:pPr algn="just"/>
            <a:endParaRPr lang="ru-RU" b="1" i="1" dirty="0" smtClean="0">
              <a:ea typeface="Segoe UI" pitchFamily="2"/>
              <a:cs typeface="Tahoma" pitchFamily="2"/>
            </a:endParaRPr>
          </a:p>
          <a:p>
            <a:pPr lvl="0" algn="just"/>
            <a:endParaRPr lang="ru-RU" b="1" i="1" dirty="0" smtClean="0"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 Экономика села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АПК- растениеводство и животноводство</a:t>
            </a:r>
          </a:p>
          <a:p>
            <a:pPr>
              <a:buNone/>
            </a:pPr>
            <a:r>
              <a:rPr lang="ru-RU" b="1" i="1" dirty="0" smtClean="0"/>
              <a:t>Крупные фермерские хозяйства  села: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 ООО «Весна»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 ООО «К/х </a:t>
            </a:r>
            <a:r>
              <a:rPr lang="ru-RU" b="1" i="1" dirty="0" err="1" smtClean="0"/>
              <a:t>Печерина</a:t>
            </a:r>
            <a:r>
              <a:rPr lang="ru-RU" b="1" i="1" dirty="0" smtClean="0"/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 ЧП «</a:t>
            </a:r>
            <a:r>
              <a:rPr lang="ru-RU" b="1" i="1" dirty="0" err="1" smtClean="0"/>
              <a:t>Шефера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Северная </a:t>
            </a:r>
            <a:r>
              <a:rPr lang="ru-RU" b="1" i="1" dirty="0" err="1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Уньга</a:t>
            </a: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, межень</a:t>
            </a:r>
            <a:endParaRPr lang="ru-RU" dirty="0"/>
          </a:p>
        </p:txBody>
      </p:sp>
      <p:pic>
        <p:nvPicPr>
          <p:cNvPr id="5" name="Содержимое 4" descr="https://kuzpress.ru/i/gallery2/68449/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56" y="1619597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1840" y="193552"/>
            <a:ext cx="7416158" cy="1354217"/>
          </a:xfrm>
        </p:spPr>
        <p:txBody>
          <a:bodyPr vert="horz"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Южная </a:t>
            </a:r>
            <a:r>
              <a:rPr lang="ru-RU" b="1" i="1" dirty="0" err="1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Уньга</a:t>
            </a: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 в период межени</a:t>
            </a:r>
            <a:endParaRPr lang="ru-RU" b="1" i="1" dirty="0">
              <a:solidFill>
                <a:srgbClr val="8D281E"/>
              </a:solidFill>
              <a:effectLst>
                <a:outerShdw dist="17961" dir="2700000">
                  <a:scrgbClr r="0" g="0" b="0"/>
                </a:outerShdw>
              </a:effectLst>
              <a:ea typeface="Segoe UI" pitchFamily="2"/>
              <a:cs typeface="Tahoma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76000" y="1862280"/>
            <a:ext cx="8900640" cy="454572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8">
              <a:buNone/>
            </a:pPr>
            <a:endParaRPr lang="ru-RU" sz="4000" i="1" dirty="0">
              <a:ea typeface="Segoe UI" pitchFamily="2"/>
              <a:cs typeface="Tahoma" pitchFamily="2"/>
            </a:endParaRPr>
          </a:p>
        </p:txBody>
      </p:sp>
      <p:pic>
        <p:nvPicPr>
          <p:cNvPr id="4" name="Рисунок 3" descr="https://mdrussia.ru/uploads/monthly_2017_05/20170510-0001.jpeg.07cc1cba286b8b12e19cf004fc89a7b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551307"/>
            <a:ext cx="8928992" cy="445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42039" y="301320"/>
            <a:ext cx="7703999" cy="113868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b="1" i="1" dirty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Экологические </a:t>
            </a:r>
            <a:r>
              <a:rPr lang="ru-RU" b="1" i="1" dirty="0" smtClean="0">
                <a:solidFill>
                  <a:srgbClr val="8D281E"/>
                </a:solidFill>
                <a:effectLst>
                  <a:outerShdw dist="17961" dir="2700000">
                    <a:scrgbClr r="0" g="0" b="0"/>
                  </a:outerShdw>
                </a:effectLst>
                <a:ea typeface="Segoe UI" pitchFamily="2"/>
                <a:cs typeface="Tahoma" pitchFamily="2"/>
              </a:rPr>
              <a:t>проблемы</a:t>
            </a:r>
            <a:endParaRPr lang="ru-RU" b="1" i="1" dirty="0">
              <a:solidFill>
                <a:srgbClr val="8D281E"/>
              </a:solidFill>
              <a:effectLst>
                <a:outerShdw dist="17961" dir="2700000">
                  <a:scrgbClr r="0" g="0" b="0"/>
                </a:outerShdw>
              </a:effectLst>
              <a:ea typeface="Segoe UI" pitchFamily="2"/>
              <a:cs typeface="Tahoma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77960" y="1951560"/>
            <a:ext cx="8870040" cy="438444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 algn="just">
              <a:buFont typeface="Wingdings" pitchFamily="2" charset="2"/>
              <a:buChar char="v"/>
            </a:pPr>
            <a:r>
              <a:rPr lang="ru-RU" b="1" i="1" dirty="0" smtClean="0">
                <a:ea typeface="Segoe UI" pitchFamily="2"/>
                <a:cs typeface="Tahoma" pitchFamily="2"/>
              </a:rPr>
              <a:t>Зарастание русла реки кустарником и тальником;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i="1" dirty="0" smtClean="0">
                <a:ea typeface="Segoe UI" pitchFamily="2"/>
                <a:cs typeface="Tahoma" pitchFamily="2"/>
              </a:rPr>
              <a:t>Попадание в реку с талыми и подземными водами ядохимикатов;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i="1" dirty="0" smtClean="0">
                <a:ea typeface="Segoe UI" pitchFamily="2"/>
                <a:cs typeface="Tahoma" pitchFamily="2"/>
              </a:rPr>
              <a:t>Сброс мусора и отходов;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b="1" i="1" dirty="0" smtClean="0">
                <a:ea typeface="Segoe UI" pitchFamily="2"/>
                <a:cs typeface="Tahoma" pitchFamily="2"/>
              </a:rPr>
              <a:t>Обмеление рек .</a:t>
            </a:r>
          </a:p>
          <a:p>
            <a:pPr lvl="0" algn="ctr">
              <a:buNone/>
            </a:pPr>
            <a:endParaRPr lang="ru-RU" i="1" dirty="0"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ntag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9812</TotalTime>
  <Words>426</Words>
  <Application>Microsoft Office PowerPoint</Application>
  <PresentationFormat>Произвольный</PresentationFormat>
  <Paragraphs>92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Vintage</vt:lpstr>
      <vt:lpstr>Standard 1</vt:lpstr>
      <vt:lpstr>Standard 2</vt:lpstr>
      <vt:lpstr>Standard 3</vt:lpstr>
      <vt:lpstr>Слайд 1</vt:lpstr>
      <vt:lpstr>Река «Уньга»</vt:lpstr>
      <vt:lpstr>Результаты опроса рыбаков</vt:lpstr>
      <vt:lpstr>Результаты опроса рыбаков</vt:lpstr>
      <vt:lpstr>Биологический состав</vt:lpstr>
      <vt:lpstr> Экономика села</vt:lpstr>
      <vt:lpstr>Северная Уньга, межень</vt:lpstr>
      <vt:lpstr>Южная Уньга в период межени</vt:lpstr>
      <vt:lpstr>Экологические проблемы</vt:lpstr>
      <vt:lpstr>Определение качества воды</vt:lpstr>
      <vt:lpstr>Результаты исследований</vt:lpstr>
      <vt:lpstr>Результаты исследований</vt:lpstr>
      <vt:lpstr>Выводы</vt:lpstr>
      <vt:lpstr>                  Заключение</vt:lpstr>
      <vt:lpstr>       Внимание!         Берегите воду!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creator>User1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Галина</cp:lastModifiedBy>
  <cp:revision>30</cp:revision>
  <dcterms:created xsi:type="dcterms:W3CDTF">2020-07-26T18:15:24Z</dcterms:created>
  <dcterms:modified xsi:type="dcterms:W3CDTF">2022-04-20T08:11:16Z</dcterms:modified>
</cp:coreProperties>
</file>