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1AF6"/>
    <a:srgbClr val="CE0BF5"/>
    <a:srgbClr val="0FF9B1"/>
    <a:srgbClr val="0EB016"/>
    <a:srgbClr val="351CEC"/>
    <a:srgbClr val="E22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913E8-AAFB-4CC5-8995-639999EB1723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81B23-AF04-4E09-85A7-FA7213119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804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1620B-103F-402E-8EF0-E862812F0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BFFCCB-0F8D-4289-9CA4-C7488E640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8B2C1D-F55A-4127-87BE-B45006B0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9DBBE0-DE11-4395-A75C-1C6CE3259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B18290-637F-41D8-A32C-5B80716F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E959C3-BF70-4C49-994C-5C7AC290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EC1EA9-575B-4545-95D4-872BA878C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D0776D-AEE4-4FFF-B1FF-6EC93DC5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1432B7-F446-4F1C-B132-0F90BBA34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E815B2-D56E-4A15-BC1E-FDE56C01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82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1810CA-1FB9-406D-84EF-60B549B4D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C08C2D-E401-4067-BC7F-A4B264E07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7C6EAE-F3F5-4E57-9761-7B67AD66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B5602D-4035-4146-A23A-05AFA5F08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A1EA31-B780-427E-9C6B-A41F4174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21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AE280-AED6-4FB1-A71D-109DC09C8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6D60D-BA0D-4CB7-BBA1-8C64A3C27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88578B-A8A1-4375-8935-56751AC87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A680A-2B6E-49EC-99D0-E0C5ABAC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7D5995-74F3-4F4A-9E30-36F31FC22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6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9F73EE-44CA-4CB2-AC6C-664B64AD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F8106E-4498-49E4-9324-257CA7462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10F73B-1541-4C23-93F5-3E2A188C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9B2F69-A9F4-40D7-9363-A59AEF68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B06541-4560-4090-AB51-8AF628D6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67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E446B-12FC-4F16-9E7E-922FCB6C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06EEA4-329F-4A51-A65B-7CDABC871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3BD089-0CF1-4E3A-8E66-446E25511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25CFD2-F580-490F-85BA-286EAA04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EC9F08-B73C-48B2-9ACF-6C6C73D9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ECDD83-BE1C-4017-BE94-A8FE4537C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10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E7823-B387-45ED-B069-049FD2F1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6D84F0-8BF0-4508-9CDE-F002DE7A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2DE474-0F62-48E0-92FC-E05394A90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386D67-6845-4B25-8C17-44353BC12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425E756-CCA4-4DDC-9DFC-DB9AF634C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252F948-90E1-4ED8-94AB-6142A1A3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0BDBF8-00FE-4AE8-8264-1996AD475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A1F2F7-EC72-4FA8-BDE1-FBE4F74F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9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C08F1-4737-4509-B4C3-8D9931B4C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58A31AF-B74F-4794-806E-6E9776A97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E33DA2-FCC0-4B41-AC00-5CFD6204A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0C1189A-3CD3-4961-9D92-AA94FD47F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63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9FB9F0-139D-4C63-909C-3CB84973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2B42556-37C9-43EC-8929-0C96863E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8FED4A-91C9-427C-85EE-CF1B3983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2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F2405-4F56-482A-A45E-84BB29DF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9BE1F-5B58-4711-9112-668C2339E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3C16CE-5E18-472F-8C31-8F22FB453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802638-CE68-4996-85E1-BA22B0534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B37AA0-5D5C-4ED0-964E-26287AC7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70A4E2-7FCC-410A-A4A5-BE067E218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91053-EA1B-4A93-83AE-0E9701FA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5EC3C07-5475-4954-8628-269A1D056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F4C89E-FF5C-460D-BC6E-352E74915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41CF02-90F8-4274-A7D3-CE13EB67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03EFA9-DFEF-41AC-91C3-E77DE7CD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7DC1F4-120E-4949-8DA8-74DFCC86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65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FC549-D9DB-4FE8-A335-709770696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EE7A6C-12FE-4A9D-9DF0-CD5E0CB8F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C6B66-B228-4B0F-8569-0801ADF4B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5E669-5C8E-41B1-8BA1-140E71A8CA0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447840-0C96-4C93-A4CC-2F3950855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45D07F-EA9E-49B6-92F3-B9784D5BB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0602-66AF-4662-A5F4-9DDEFDD73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73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95ADE21-37DF-4AD0-85EE-AA933F037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BFEB23-7502-43B7-BAFA-8A0C3DEEB0D2}"/>
              </a:ext>
            </a:extLst>
          </p:cNvPr>
          <p:cNvSpPr txBox="1"/>
          <p:nvPr/>
        </p:nvSpPr>
        <p:spPr>
          <a:xfrm>
            <a:off x="1125415" y="4726744"/>
            <a:ext cx="71604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ЛИН-ПРОЕКТ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подготовки сводного анализа контрольных работ в МБОУ ООШ№15»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6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5D3A7CC-3976-4481-85EB-A618F7E3F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04" y="437272"/>
            <a:ext cx="1802130" cy="140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6576F04E-9392-4F77-B2EF-C98451398DDE}"/>
              </a:ext>
            </a:extLst>
          </p:cNvPr>
          <p:cNvSpPr/>
          <p:nvPr/>
        </p:nvSpPr>
        <p:spPr>
          <a:xfrm>
            <a:off x="2588456" y="218050"/>
            <a:ext cx="9270610" cy="1990580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-проекта</a:t>
            </a:r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общеобразовательного учреждения "Основная общеобразовательная школа №15",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Ленинск-Кузнецкий городской округ	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подготовки сводного анализа контрольных работ»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6BB3E30-5337-49DC-AA58-719AD289382B}"/>
              </a:ext>
            </a:extLst>
          </p:cNvPr>
          <p:cNvSpPr/>
          <p:nvPr/>
        </p:nvSpPr>
        <p:spPr>
          <a:xfrm>
            <a:off x="192259" y="2335238"/>
            <a:ext cx="6053795" cy="3221500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ОБЩИЕ ДАННЫЕ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Могилатова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директора МБОУ ООШ №15	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процесса подготовки сводного анализа контрольных работ	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процесса: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анализа контрольной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-ты учащегося до сдачи сводной отчетной документации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Руководитель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-проекта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Звонкова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Т.Г.,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УВР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Команда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-проекта: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Мусина Т.Г.,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УВР, руководители ШМО Татаринова Т.П.,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Корытина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Л.А., Черникова Т.М.,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Чибранова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5495D6A-A170-463F-A9F1-9A991F8C3038}"/>
              </a:ext>
            </a:extLst>
          </p:cNvPr>
          <p:cNvSpPr/>
          <p:nvPr/>
        </p:nvSpPr>
        <p:spPr>
          <a:xfrm>
            <a:off x="6414868" y="2335238"/>
            <a:ext cx="5584873" cy="2314133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/>
              <a:t>            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ВЫБОРА ПРОЦЕСС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Потеря времени при анализе контрольных работ учащихся.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Потеря времени при проведении сравнительного анализа контрольных работ.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Потеря времени при подготовке сводного анализа руководителем МО.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Потеря времени при передаче данных.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F3A97EF-9B7A-4B56-8919-E597AC049440}"/>
              </a:ext>
            </a:extLst>
          </p:cNvPr>
          <p:cNvSpPr/>
          <p:nvPr/>
        </p:nvSpPr>
        <p:spPr>
          <a:xfrm>
            <a:off x="6414868" y="4775978"/>
            <a:ext cx="5584872" cy="1863971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5"/>
              </a:spcBef>
              <a:spcAft>
                <a:spcPts val="0"/>
              </a:spcAft>
              <a:tabLst>
                <a:tab pos="8362950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ПРОЕКТА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836295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Сокращение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времени на подготовку сводного анализа контрольных работ.</a:t>
            </a:r>
          </a:p>
          <a:p>
            <a:pPr algn="ctr">
              <a:spcBef>
                <a:spcPts val="5"/>
              </a:spcBef>
              <a:spcAft>
                <a:spcPts val="0"/>
              </a:spcAft>
              <a:tabLst>
                <a:tab pos="8362950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ЭФФЕКТЫ ПРОЕКТ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836295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Сокращение времени на подготовку сводного анализа контрольных работ.</a:t>
            </a:r>
          </a:p>
          <a:p>
            <a:pPr marL="342900" lvl="0" indent="-342900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836295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Сокращение времени на передачу данных.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4CC86B3-7893-4B96-A953-6E64AACAC3DE}"/>
              </a:ext>
            </a:extLst>
          </p:cNvPr>
          <p:cNvSpPr/>
          <p:nvPr/>
        </p:nvSpPr>
        <p:spPr>
          <a:xfrm>
            <a:off x="192259" y="5725549"/>
            <a:ext cx="6053795" cy="914400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СРОКИ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начала проекта: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17.02.2021 г.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окончания проекта: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15.05.2021 г.</a:t>
            </a:r>
          </a:p>
        </p:txBody>
      </p:sp>
    </p:spTree>
    <p:extLst>
      <p:ext uri="{BB962C8B-B14F-4D97-AF65-F5344CB8AC3E}">
        <p14:creationId xmlns:p14="http://schemas.microsoft.com/office/powerpoint/2010/main" val="410392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F0192-A5FD-4981-B28A-AF081CEB6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67" y="365126"/>
            <a:ext cx="11732216" cy="180463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В ПРЕДМЕТНУЮ ОБЛАСТЬ (ОПИСАНИЕ СИТУАЦИИ «КАК ЕСТЬ»)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процесса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подготовки сводного анализа контрольных работ»</a:t>
            </a:r>
          </a:p>
        </p:txBody>
      </p:sp>
      <p:sp>
        <p:nvSpPr>
          <p:cNvPr id="3" name="Облачко с текстом: прямоугольное со скругленными углами 2">
            <a:extLst>
              <a:ext uri="{FF2B5EF4-FFF2-40B4-BE49-F238E27FC236}">
                <a16:creationId xmlns:a16="http://schemas.microsoft.com/office/drawing/2014/main" id="{FA189FD3-56AB-4264-940D-4094B254CD3A}"/>
              </a:ext>
            </a:extLst>
          </p:cNvPr>
          <p:cNvSpPr/>
          <p:nvPr/>
        </p:nvSpPr>
        <p:spPr>
          <a:xfrm>
            <a:off x="891148" y="2134426"/>
            <a:ext cx="2960178" cy="1294574"/>
          </a:xfrm>
          <a:prstGeom prst="wedgeRoundRect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при поиске результатов предыдущей контрольной работы</a:t>
            </a:r>
          </a:p>
        </p:txBody>
      </p:sp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9ACE64F4-5175-4962-9BD0-00623B8EEBA9}"/>
              </a:ext>
            </a:extLst>
          </p:cNvPr>
          <p:cNvSpPr/>
          <p:nvPr/>
        </p:nvSpPr>
        <p:spPr>
          <a:xfrm>
            <a:off x="4432514" y="2169764"/>
            <a:ext cx="2960178" cy="1310070"/>
          </a:xfrm>
          <a:prstGeom prst="wedgeRoundRect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за отсутствия единого шаблона</a:t>
            </a:r>
          </a:p>
        </p:txBody>
      </p:sp>
      <p:sp>
        <p:nvSpPr>
          <p:cNvPr id="5" name="Облачко с текстом: прямоугольное со скругленными углами 4">
            <a:extLst>
              <a:ext uri="{FF2B5EF4-FFF2-40B4-BE49-F238E27FC236}">
                <a16:creationId xmlns:a16="http://schemas.microsoft.com/office/drawing/2014/main" id="{6584FE78-E2AD-4F40-A680-7717CFA06828}"/>
              </a:ext>
            </a:extLst>
          </p:cNvPr>
          <p:cNvSpPr/>
          <p:nvPr/>
        </p:nvSpPr>
        <p:spPr>
          <a:xfrm>
            <a:off x="7966128" y="2169764"/>
            <a:ext cx="2805194" cy="1310070"/>
          </a:xfrm>
          <a:prstGeom prst="wedgeRoundRect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при передаче информации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F9200D-0B63-481C-8E2E-7A4143FF4140}"/>
              </a:ext>
            </a:extLst>
          </p:cNvPr>
          <p:cNvSpPr/>
          <p:nvPr/>
        </p:nvSpPr>
        <p:spPr>
          <a:xfrm>
            <a:off x="1115878" y="3939064"/>
            <a:ext cx="2479729" cy="539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E68952-1A2F-4709-8D0A-BF0F64AE28F9}"/>
              </a:ext>
            </a:extLst>
          </p:cNvPr>
          <p:cNvSpPr/>
          <p:nvPr/>
        </p:nvSpPr>
        <p:spPr>
          <a:xfrm>
            <a:off x="4587498" y="3939061"/>
            <a:ext cx="2588217" cy="539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8F0A06B-CEEB-431B-9613-A30EE6DDF294}"/>
              </a:ext>
            </a:extLst>
          </p:cNvPr>
          <p:cNvSpPr/>
          <p:nvPr/>
        </p:nvSpPr>
        <p:spPr>
          <a:xfrm>
            <a:off x="8167606" y="3939060"/>
            <a:ext cx="2464231" cy="539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54DD010-34ED-4AB0-94F6-F4D05399D41B}"/>
              </a:ext>
            </a:extLst>
          </p:cNvPr>
          <p:cNvSpPr/>
          <p:nvPr/>
        </p:nvSpPr>
        <p:spPr>
          <a:xfrm>
            <a:off x="1115878" y="4680488"/>
            <a:ext cx="2479729" cy="13328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анализ контрольных работ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DBD75F7-0E11-4586-BA54-DABC8473C1CB}"/>
              </a:ext>
            </a:extLst>
          </p:cNvPr>
          <p:cNvSpPr/>
          <p:nvPr/>
        </p:nvSpPr>
        <p:spPr>
          <a:xfrm>
            <a:off x="4587498" y="4680486"/>
            <a:ext cx="2588217" cy="13328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сравнительный анализ по классу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3389AE6-0BB7-4C5B-8573-E6A3768D3F3B}"/>
              </a:ext>
            </a:extLst>
          </p:cNvPr>
          <p:cNvSpPr/>
          <p:nvPr/>
        </p:nvSpPr>
        <p:spPr>
          <a:xfrm>
            <a:off x="8190857" y="4680486"/>
            <a:ext cx="2464232" cy="1332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Сдаёт анализ руководителю МО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B8B57E1E-2DEA-4690-AB9B-BB61903E8616}"/>
              </a:ext>
            </a:extLst>
          </p:cNvPr>
          <p:cNvSpPr/>
          <p:nvPr/>
        </p:nvSpPr>
        <p:spPr>
          <a:xfrm>
            <a:off x="7392692" y="4986354"/>
            <a:ext cx="573435" cy="596235"/>
          </a:xfrm>
          <a:prstGeom prst="rightArrow">
            <a:avLst>
              <a:gd name="adj1" fmla="val 50000"/>
              <a:gd name="adj2" fmla="val 37208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E91191A1-9729-4ABC-B975-1E77A1A73CB2}"/>
              </a:ext>
            </a:extLst>
          </p:cNvPr>
          <p:cNvSpPr/>
          <p:nvPr/>
        </p:nvSpPr>
        <p:spPr>
          <a:xfrm>
            <a:off x="10879819" y="4986353"/>
            <a:ext cx="666418" cy="596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24404115-9F8E-402A-B891-F41CFF7AA55E}"/>
              </a:ext>
            </a:extLst>
          </p:cNvPr>
          <p:cNvSpPr/>
          <p:nvPr/>
        </p:nvSpPr>
        <p:spPr>
          <a:xfrm>
            <a:off x="3820337" y="4986354"/>
            <a:ext cx="619930" cy="596235"/>
          </a:xfrm>
          <a:prstGeom prst="rightArrow">
            <a:avLst>
              <a:gd name="adj1" fmla="val 50000"/>
              <a:gd name="adj2" fmla="val 37208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F40645F-9E00-445D-AA34-3818B7A89807}"/>
              </a:ext>
            </a:extLst>
          </p:cNvPr>
          <p:cNvSpPr/>
          <p:nvPr/>
        </p:nvSpPr>
        <p:spPr>
          <a:xfrm>
            <a:off x="1115878" y="6214820"/>
            <a:ext cx="2479729" cy="418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– 120 мин.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4B56054-49F7-4170-8F9D-97132E6DB0DD}"/>
              </a:ext>
            </a:extLst>
          </p:cNvPr>
          <p:cNvSpPr/>
          <p:nvPr/>
        </p:nvSpPr>
        <p:spPr>
          <a:xfrm>
            <a:off x="4587497" y="6214820"/>
            <a:ext cx="2588217" cy="418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– 50 мин.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31F598A-BE5A-4B28-A807-BAB990A4B7DF}"/>
              </a:ext>
            </a:extLst>
          </p:cNvPr>
          <p:cNvSpPr/>
          <p:nvPr/>
        </p:nvSpPr>
        <p:spPr>
          <a:xfrm>
            <a:off x="8190857" y="6214820"/>
            <a:ext cx="2464232" cy="418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50 мин.</a:t>
            </a:r>
          </a:p>
        </p:txBody>
      </p:sp>
      <p:sp>
        <p:nvSpPr>
          <p:cNvPr id="19" name="Звезда: 6 точек 18">
            <a:extLst>
              <a:ext uri="{FF2B5EF4-FFF2-40B4-BE49-F238E27FC236}">
                <a16:creationId xmlns:a16="http://schemas.microsoft.com/office/drawing/2014/main" id="{D39ED1C6-8235-4A33-9ED0-B0474AAAA825}"/>
              </a:ext>
            </a:extLst>
          </p:cNvPr>
          <p:cNvSpPr/>
          <p:nvPr/>
        </p:nvSpPr>
        <p:spPr>
          <a:xfrm>
            <a:off x="2859437" y="3363772"/>
            <a:ext cx="596686" cy="610630"/>
          </a:xfrm>
          <a:prstGeom prst="star6">
            <a:avLst/>
          </a:prstGeom>
          <a:solidFill>
            <a:srgbClr val="E226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0" name="Звезда: 6 точек 19">
            <a:extLst>
              <a:ext uri="{FF2B5EF4-FFF2-40B4-BE49-F238E27FC236}">
                <a16:creationId xmlns:a16="http://schemas.microsoft.com/office/drawing/2014/main" id="{7AF508E6-3DE3-4F26-A64A-2B7B3089B08E}"/>
              </a:ext>
            </a:extLst>
          </p:cNvPr>
          <p:cNvSpPr/>
          <p:nvPr/>
        </p:nvSpPr>
        <p:spPr>
          <a:xfrm>
            <a:off x="6455045" y="3399114"/>
            <a:ext cx="581186" cy="575288"/>
          </a:xfrm>
          <a:prstGeom prst="star6">
            <a:avLst/>
          </a:prstGeom>
          <a:solidFill>
            <a:srgbClr val="E226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Звезда: 6 точек 20">
            <a:extLst>
              <a:ext uri="{FF2B5EF4-FFF2-40B4-BE49-F238E27FC236}">
                <a16:creationId xmlns:a16="http://schemas.microsoft.com/office/drawing/2014/main" id="{E1142D06-3044-4DED-A8B7-D1F92FC9F472}"/>
              </a:ext>
            </a:extLst>
          </p:cNvPr>
          <p:cNvSpPr/>
          <p:nvPr/>
        </p:nvSpPr>
        <p:spPr>
          <a:xfrm>
            <a:off x="9895669" y="3370415"/>
            <a:ext cx="511444" cy="603987"/>
          </a:xfrm>
          <a:prstGeom prst="star6">
            <a:avLst/>
          </a:prstGeom>
          <a:solidFill>
            <a:srgbClr val="E226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9656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F0192-A5FD-4981-B28A-AF081CEB6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67" y="365126"/>
            <a:ext cx="11732216" cy="180463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В ПРЕДМЕТНУЮ ОБЛАСТЬ (ОПИСАНИЕ СИТУАЦИИ «КАК ЕСТЬ»)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процесса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подготовки сводного анализа контрольных работ»</a:t>
            </a:r>
          </a:p>
        </p:txBody>
      </p:sp>
      <p:sp>
        <p:nvSpPr>
          <p:cNvPr id="3" name="Облачко с текстом: прямоугольное со скругленными углами 2">
            <a:extLst>
              <a:ext uri="{FF2B5EF4-FFF2-40B4-BE49-F238E27FC236}">
                <a16:creationId xmlns:a16="http://schemas.microsoft.com/office/drawing/2014/main" id="{FA189FD3-56AB-4264-940D-4094B254CD3A}"/>
              </a:ext>
            </a:extLst>
          </p:cNvPr>
          <p:cNvSpPr/>
          <p:nvPr/>
        </p:nvSpPr>
        <p:spPr>
          <a:xfrm>
            <a:off x="891148" y="2134426"/>
            <a:ext cx="2960178" cy="1294574"/>
          </a:xfrm>
          <a:prstGeom prst="wedgeRoundRect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из-за отсутствия единого шаблона</a:t>
            </a:r>
          </a:p>
        </p:txBody>
      </p:sp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9ACE64F4-5175-4962-9BD0-00623B8EEBA9}"/>
              </a:ext>
            </a:extLst>
          </p:cNvPr>
          <p:cNvSpPr/>
          <p:nvPr/>
        </p:nvSpPr>
        <p:spPr>
          <a:xfrm>
            <a:off x="4432514" y="2169764"/>
            <a:ext cx="2960178" cy="1310070"/>
          </a:xfrm>
          <a:prstGeom prst="wedgeRoundRect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из-за отсутствия единого шаблона</a:t>
            </a:r>
          </a:p>
        </p:txBody>
      </p:sp>
      <p:sp>
        <p:nvSpPr>
          <p:cNvPr id="5" name="Облачко с текстом: прямоугольное со скругленными углами 4">
            <a:extLst>
              <a:ext uri="{FF2B5EF4-FFF2-40B4-BE49-F238E27FC236}">
                <a16:creationId xmlns:a16="http://schemas.microsoft.com/office/drawing/2014/main" id="{6584FE78-E2AD-4F40-A680-7717CFA06828}"/>
              </a:ext>
            </a:extLst>
          </p:cNvPr>
          <p:cNvSpPr/>
          <p:nvPr/>
        </p:nvSpPr>
        <p:spPr>
          <a:xfrm>
            <a:off x="7966128" y="2169764"/>
            <a:ext cx="2805194" cy="1310070"/>
          </a:xfrm>
          <a:prstGeom prst="wedgeRoundRect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при передаче информации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F9200D-0B63-481C-8E2E-7A4143FF4140}"/>
              </a:ext>
            </a:extLst>
          </p:cNvPr>
          <p:cNvSpPr/>
          <p:nvPr/>
        </p:nvSpPr>
        <p:spPr>
          <a:xfrm>
            <a:off x="1115878" y="3939064"/>
            <a:ext cx="2479729" cy="539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МО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E68952-1A2F-4709-8D0A-BF0F64AE28F9}"/>
              </a:ext>
            </a:extLst>
          </p:cNvPr>
          <p:cNvSpPr/>
          <p:nvPr/>
        </p:nvSpPr>
        <p:spPr>
          <a:xfrm>
            <a:off x="4587498" y="3939061"/>
            <a:ext cx="2588218" cy="539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8F0A06B-CEEB-431B-9613-A30EE6DDF294}"/>
              </a:ext>
            </a:extLst>
          </p:cNvPr>
          <p:cNvSpPr/>
          <p:nvPr/>
        </p:nvSpPr>
        <p:spPr>
          <a:xfrm>
            <a:off x="8167606" y="3939060"/>
            <a:ext cx="2464231" cy="539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54DD010-34ED-4AB0-94F6-F4D05399D41B}"/>
              </a:ext>
            </a:extLst>
          </p:cNvPr>
          <p:cNvSpPr/>
          <p:nvPr/>
        </p:nvSpPr>
        <p:spPr>
          <a:xfrm>
            <a:off x="1115878" y="4680488"/>
            <a:ext cx="2479729" cy="13328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 сводный анализ по классу (параллелям)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DBD75F7-0E11-4586-BA54-DABC8473C1CB}"/>
              </a:ext>
            </a:extLst>
          </p:cNvPr>
          <p:cNvSpPr/>
          <p:nvPr/>
        </p:nvSpPr>
        <p:spPr>
          <a:xfrm>
            <a:off x="4587498" y="4680486"/>
            <a:ext cx="2588217" cy="13328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Сдаёт отчёт заместителю директора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3389AE6-0BB7-4C5B-8573-E6A3768D3F3B}"/>
              </a:ext>
            </a:extLst>
          </p:cNvPr>
          <p:cNvSpPr/>
          <p:nvPr/>
        </p:nvSpPr>
        <p:spPr>
          <a:xfrm>
            <a:off x="8190857" y="4680486"/>
            <a:ext cx="2464232" cy="1332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 аналитическую справку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B8B57E1E-2DEA-4690-AB9B-BB61903E8616}"/>
              </a:ext>
            </a:extLst>
          </p:cNvPr>
          <p:cNvSpPr/>
          <p:nvPr/>
        </p:nvSpPr>
        <p:spPr>
          <a:xfrm>
            <a:off x="7392692" y="4986354"/>
            <a:ext cx="573435" cy="596235"/>
          </a:xfrm>
          <a:prstGeom prst="rightArrow">
            <a:avLst>
              <a:gd name="adj1" fmla="val 50000"/>
              <a:gd name="adj2" fmla="val 37208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E91191A1-9729-4ABC-B975-1E77A1A73CB2}"/>
              </a:ext>
            </a:extLst>
          </p:cNvPr>
          <p:cNvSpPr/>
          <p:nvPr/>
        </p:nvSpPr>
        <p:spPr>
          <a:xfrm>
            <a:off x="10879819" y="4986353"/>
            <a:ext cx="666418" cy="596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24404115-9F8E-402A-B891-F41CFF7AA55E}"/>
              </a:ext>
            </a:extLst>
          </p:cNvPr>
          <p:cNvSpPr/>
          <p:nvPr/>
        </p:nvSpPr>
        <p:spPr>
          <a:xfrm>
            <a:off x="3820337" y="4986354"/>
            <a:ext cx="619930" cy="596235"/>
          </a:xfrm>
          <a:prstGeom prst="rightArrow">
            <a:avLst>
              <a:gd name="adj1" fmla="val 50000"/>
              <a:gd name="adj2" fmla="val 37208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F40645F-9E00-445D-AA34-3818B7A89807}"/>
              </a:ext>
            </a:extLst>
          </p:cNvPr>
          <p:cNvSpPr/>
          <p:nvPr/>
        </p:nvSpPr>
        <p:spPr>
          <a:xfrm>
            <a:off x="1115878" y="6214820"/>
            <a:ext cx="2479729" cy="418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– 120 мин.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4B56054-49F7-4170-8F9D-97132E6DB0DD}"/>
              </a:ext>
            </a:extLst>
          </p:cNvPr>
          <p:cNvSpPr/>
          <p:nvPr/>
        </p:nvSpPr>
        <p:spPr>
          <a:xfrm>
            <a:off x="4587497" y="6214820"/>
            <a:ext cx="2588217" cy="418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10 мин.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31F598A-BE5A-4B28-A807-BAB990A4B7DF}"/>
              </a:ext>
            </a:extLst>
          </p:cNvPr>
          <p:cNvSpPr/>
          <p:nvPr/>
        </p:nvSpPr>
        <p:spPr>
          <a:xfrm>
            <a:off x="8190857" y="6214820"/>
            <a:ext cx="2464232" cy="418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– 60 мин.</a:t>
            </a:r>
          </a:p>
        </p:txBody>
      </p:sp>
      <p:sp>
        <p:nvSpPr>
          <p:cNvPr id="19" name="Звезда: 6 точек 18">
            <a:extLst>
              <a:ext uri="{FF2B5EF4-FFF2-40B4-BE49-F238E27FC236}">
                <a16:creationId xmlns:a16="http://schemas.microsoft.com/office/drawing/2014/main" id="{D39ED1C6-8235-4A33-9ED0-B0474AAAA825}"/>
              </a:ext>
            </a:extLst>
          </p:cNvPr>
          <p:cNvSpPr/>
          <p:nvPr/>
        </p:nvSpPr>
        <p:spPr>
          <a:xfrm>
            <a:off x="2859437" y="3363772"/>
            <a:ext cx="596686" cy="610630"/>
          </a:xfrm>
          <a:prstGeom prst="star6">
            <a:avLst/>
          </a:prstGeom>
          <a:solidFill>
            <a:srgbClr val="E226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0" name="Звезда: 6 точек 19">
            <a:extLst>
              <a:ext uri="{FF2B5EF4-FFF2-40B4-BE49-F238E27FC236}">
                <a16:creationId xmlns:a16="http://schemas.microsoft.com/office/drawing/2014/main" id="{7AF508E6-3DE3-4F26-A64A-2B7B3089B08E}"/>
              </a:ext>
            </a:extLst>
          </p:cNvPr>
          <p:cNvSpPr/>
          <p:nvPr/>
        </p:nvSpPr>
        <p:spPr>
          <a:xfrm>
            <a:off x="6455045" y="3399114"/>
            <a:ext cx="581186" cy="575288"/>
          </a:xfrm>
          <a:prstGeom prst="star6">
            <a:avLst/>
          </a:prstGeom>
          <a:solidFill>
            <a:srgbClr val="E226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" name="Звезда: 6 точек 20">
            <a:extLst>
              <a:ext uri="{FF2B5EF4-FFF2-40B4-BE49-F238E27FC236}">
                <a16:creationId xmlns:a16="http://schemas.microsoft.com/office/drawing/2014/main" id="{E1142D06-3044-4DED-A8B7-D1F92FC9F472}"/>
              </a:ext>
            </a:extLst>
          </p:cNvPr>
          <p:cNvSpPr/>
          <p:nvPr/>
        </p:nvSpPr>
        <p:spPr>
          <a:xfrm>
            <a:off x="9895669" y="3370415"/>
            <a:ext cx="511444" cy="603987"/>
          </a:xfrm>
          <a:prstGeom prst="star6">
            <a:avLst/>
          </a:prstGeom>
          <a:solidFill>
            <a:srgbClr val="E226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1F9B39-DD72-42E0-89E8-5C46B36C7A66}"/>
              </a:ext>
            </a:extLst>
          </p:cNvPr>
          <p:cNvSpPr/>
          <p:nvPr/>
        </p:nvSpPr>
        <p:spPr>
          <a:xfrm>
            <a:off x="10771322" y="5582588"/>
            <a:ext cx="1270861" cy="10894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ВПП:</a:t>
            </a:r>
          </a:p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280-410 мин</a:t>
            </a:r>
          </a:p>
        </p:txBody>
      </p:sp>
    </p:spTree>
    <p:extLst>
      <p:ext uri="{BB962C8B-B14F-4D97-AF65-F5344CB8AC3E}">
        <p14:creationId xmlns:p14="http://schemas.microsoft.com/office/powerpoint/2010/main" val="167156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00">
            <a:extLst>
              <a:ext uri="{FF2B5EF4-FFF2-40B4-BE49-F238E27FC236}">
                <a16:creationId xmlns:a16="http://schemas.microsoft.com/office/drawing/2014/main" id="{A866BCD6-992B-4415-BABC-F6B5F46025F7}"/>
              </a:ext>
            </a:extLst>
          </p:cNvPr>
          <p:cNvGrpSpPr/>
          <p:nvPr/>
        </p:nvGrpSpPr>
        <p:grpSpPr>
          <a:xfrm>
            <a:off x="108489" y="1146874"/>
            <a:ext cx="11453459" cy="5211206"/>
            <a:chOff x="40783" y="0"/>
            <a:chExt cx="10092299" cy="5139604"/>
          </a:xfrm>
        </p:grpSpPr>
        <p:sp>
          <p:nvSpPr>
            <p:cNvPr id="3" name="Shape 505">
              <a:extLst>
                <a:ext uri="{FF2B5EF4-FFF2-40B4-BE49-F238E27FC236}">
                  <a16:creationId xmlns:a16="http://schemas.microsoft.com/office/drawing/2014/main" id="{A9B8E3B2-F6F6-43F4-A3CE-16C2150D45C7}"/>
                </a:ext>
              </a:extLst>
            </p:cNvPr>
            <p:cNvSpPr/>
            <p:nvPr/>
          </p:nvSpPr>
          <p:spPr>
            <a:xfrm>
              <a:off x="2759456" y="169164"/>
              <a:ext cx="3841750" cy="1440180"/>
            </a:xfrm>
            <a:custGeom>
              <a:avLst/>
              <a:gdLst/>
              <a:ahLst/>
              <a:cxnLst/>
              <a:rect l="0" t="0" r="0" b="0"/>
              <a:pathLst>
                <a:path w="3841750" h="1440180">
                  <a:moveTo>
                    <a:pt x="0" y="240030"/>
                  </a:moveTo>
                  <a:cubicBezTo>
                    <a:pt x="0" y="107442"/>
                    <a:pt x="107442" y="0"/>
                    <a:pt x="240030" y="0"/>
                  </a:cubicBezTo>
                  <a:lnTo>
                    <a:pt x="3601720" y="0"/>
                  </a:lnTo>
                  <a:cubicBezTo>
                    <a:pt x="3734308" y="0"/>
                    <a:pt x="3841750" y="107442"/>
                    <a:pt x="3841750" y="240030"/>
                  </a:cubicBezTo>
                  <a:lnTo>
                    <a:pt x="3841750" y="1200150"/>
                  </a:lnTo>
                  <a:cubicBezTo>
                    <a:pt x="3841750" y="1332738"/>
                    <a:pt x="3734308" y="1440180"/>
                    <a:pt x="3601720" y="1440180"/>
                  </a:cubicBezTo>
                  <a:lnTo>
                    <a:pt x="240030" y="1440180"/>
                  </a:lnTo>
                  <a:cubicBezTo>
                    <a:pt x="107442" y="1440180"/>
                    <a:pt x="0" y="1332738"/>
                    <a:pt x="0" y="1200150"/>
                  </a:cubicBezTo>
                  <a:close/>
                </a:path>
              </a:pathLst>
            </a:custGeom>
            <a:ln w="12700" cap="flat">
              <a:custDash>
                <a:ds d="400000" sp="300000"/>
              </a:custDash>
              <a:round/>
            </a:ln>
          </p:spPr>
          <p:style>
            <a:lnRef idx="1">
              <a:srgbClr val="4F81BD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" name="Shape 506">
              <a:extLst>
                <a:ext uri="{FF2B5EF4-FFF2-40B4-BE49-F238E27FC236}">
                  <a16:creationId xmlns:a16="http://schemas.microsoft.com/office/drawing/2014/main" id="{FC986E60-1153-4E7E-9F13-523F0E15810F}"/>
                </a:ext>
              </a:extLst>
            </p:cNvPr>
            <p:cNvSpPr/>
            <p:nvPr/>
          </p:nvSpPr>
          <p:spPr>
            <a:xfrm>
              <a:off x="3792855" y="3481578"/>
              <a:ext cx="6340227" cy="1512151"/>
            </a:xfrm>
            <a:custGeom>
              <a:avLst/>
              <a:gdLst/>
              <a:ahLst/>
              <a:cxnLst/>
              <a:rect l="0" t="0" r="0" b="0"/>
              <a:pathLst>
                <a:path w="4968621" h="1512151">
                  <a:moveTo>
                    <a:pt x="0" y="251968"/>
                  </a:moveTo>
                  <a:cubicBezTo>
                    <a:pt x="0" y="112776"/>
                    <a:pt x="112903" y="0"/>
                    <a:pt x="252095" y="0"/>
                  </a:cubicBezTo>
                  <a:lnTo>
                    <a:pt x="4716526" y="0"/>
                  </a:lnTo>
                  <a:cubicBezTo>
                    <a:pt x="4855718" y="0"/>
                    <a:pt x="4968621" y="112776"/>
                    <a:pt x="4968621" y="251968"/>
                  </a:cubicBezTo>
                  <a:lnTo>
                    <a:pt x="4968621" y="1260119"/>
                  </a:lnTo>
                  <a:cubicBezTo>
                    <a:pt x="4968621" y="1399312"/>
                    <a:pt x="4855718" y="1512151"/>
                    <a:pt x="4716526" y="1512151"/>
                  </a:cubicBezTo>
                  <a:lnTo>
                    <a:pt x="252095" y="1512151"/>
                  </a:lnTo>
                  <a:cubicBezTo>
                    <a:pt x="112903" y="1512151"/>
                    <a:pt x="0" y="1399312"/>
                    <a:pt x="0" y="1260119"/>
                  </a:cubicBezTo>
                  <a:close/>
                </a:path>
              </a:pathLst>
            </a:custGeom>
            <a:ln w="12700" cap="flat">
              <a:custDash>
                <a:ds d="400000" sp="300000"/>
              </a:custDash>
              <a:round/>
            </a:ln>
          </p:spPr>
          <p:style>
            <a:lnRef idx="1">
              <a:srgbClr val="4F81BD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" name="Shape 507">
              <a:extLst>
                <a:ext uri="{FF2B5EF4-FFF2-40B4-BE49-F238E27FC236}">
                  <a16:creationId xmlns:a16="http://schemas.microsoft.com/office/drawing/2014/main" id="{029CF579-4E17-473F-A95F-35E5527D4825}"/>
                </a:ext>
              </a:extLst>
            </p:cNvPr>
            <p:cNvSpPr/>
            <p:nvPr/>
          </p:nvSpPr>
          <p:spPr>
            <a:xfrm>
              <a:off x="3000756" y="1753362"/>
              <a:ext cx="4320540" cy="1512189"/>
            </a:xfrm>
            <a:custGeom>
              <a:avLst/>
              <a:gdLst/>
              <a:ahLst/>
              <a:cxnLst/>
              <a:rect l="0" t="0" r="0" b="0"/>
              <a:pathLst>
                <a:path w="4320540" h="1512189">
                  <a:moveTo>
                    <a:pt x="0" y="252095"/>
                  </a:moveTo>
                  <a:cubicBezTo>
                    <a:pt x="0" y="112903"/>
                    <a:pt x="112903" y="0"/>
                    <a:pt x="252095" y="0"/>
                  </a:cubicBezTo>
                  <a:lnTo>
                    <a:pt x="4068445" y="0"/>
                  </a:lnTo>
                  <a:cubicBezTo>
                    <a:pt x="4207637" y="0"/>
                    <a:pt x="4320540" y="112903"/>
                    <a:pt x="4320540" y="252095"/>
                  </a:cubicBezTo>
                  <a:lnTo>
                    <a:pt x="4320540" y="1260094"/>
                  </a:lnTo>
                  <a:cubicBezTo>
                    <a:pt x="4320540" y="1399286"/>
                    <a:pt x="4207637" y="1512189"/>
                    <a:pt x="4068445" y="1512189"/>
                  </a:cubicBezTo>
                  <a:lnTo>
                    <a:pt x="252095" y="1512189"/>
                  </a:lnTo>
                  <a:cubicBezTo>
                    <a:pt x="112903" y="1512189"/>
                    <a:pt x="0" y="1399286"/>
                    <a:pt x="0" y="1260094"/>
                  </a:cubicBezTo>
                  <a:close/>
                </a:path>
              </a:pathLst>
            </a:custGeom>
            <a:ln w="12700" cap="flat">
              <a:custDash>
                <a:ds d="400000" sp="300000"/>
              </a:custDash>
              <a:round/>
            </a:ln>
          </p:spPr>
          <p:style>
            <a:lnRef idx="1">
              <a:srgbClr val="4F81BD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6" name="Picture 511">
              <a:extLst>
                <a:ext uri="{FF2B5EF4-FFF2-40B4-BE49-F238E27FC236}">
                  <a16:creationId xmlns:a16="http://schemas.microsoft.com/office/drawing/2014/main" id="{4B16D423-3F53-4267-A308-90423D643FA2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825752" y="0"/>
              <a:ext cx="1920240" cy="1807464"/>
            </a:xfrm>
            <a:prstGeom prst="rect">
              <a:avLst/>
            </a:prstGeom>
          </p:spPr>
        </p:pic>
        <p:sp>
          <p:nvSpPr>
            <p:cNvPr id="7" name="Rectangle 512">
              <a:extLst>
                <a:ext uri="{FF2B5EF4-FFF2-40B4-BE49-F238E27FC236}">
                  <a16:creationId xmlns:a16="http://schemas.microsoft.com/office/drawing/2014/main" id="{F29F77F9-C5E8-4938-AD8D-27BAD03EEA9B}"/>
                </a:ext>
              </a:extLst>
            </p:cNvPr>
            <p:cNvSpPr/>
            <p:nvPr/>
          </p:nvSpPr>
          <p:spPr>
            <a:xfrm>
              <a:off x="2786507" y="137033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" name="Rectangle 513">
              <a:extLst>
                <a:ext uri="{FF2B5EF4-FFF2-40B4-BE49-F238E27FC236}">
                  <a16:creationId xmlns:a16="http://schemas.microsoft.com/office/drawing/2014/main" id="{2B84E6C7-51E4-401B-952F-38C2F309BB23}"/>
                </a:ext>
              </a:extLst>
            </p:cNvPr>
            <p:cNvSpPr/>
            <p:nvPr/>
          </p:nvSpPr>
          <p:spPr>
            <a:xfrm>
              <a:off x="2786507" y="487325"/>
              <a:ext cx="68804" cy="31009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" name="Rectangle 514">
              <a:extLst>
                <a:ext uri="{FF2B5EF4-FFF2-40B4-BE49-F238E27FC236}">
                  <a16:creationId xmlns:a16="http://schemas.microsoft.com/office/drawing/2014/main" id="{63903FCD-0375-48DB-AE6A-DEF6FFFDCF34}"/>
                </a:ext>
              </a:extLst>
            </p:cNvPr>
            <p:cNvSpPr/>
            <p:nvPr/>
          </p:nvSpPr>
          <p:spPr>
            <a:xfrm>
              <a:off x="2786507" y="83527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" name="Rectangle 515">
              <a:extLst>
                <a:ext uri="{FF2B5EF4-FFF2-40B4-BE49-F238E27FC236}">
                  <a16:creationId xmlns:a16="http://schemas.microsoft.com/office/drawing/2014/main" id="{D19357C8-227E-44B6-B201-C3F12B2EADF8}"/>
                </a:ext>
              </a:extLst>
            </p:cNvPr>
            <p:cNvSpPr/>
            <p:nvPr/>
          </p:nvSpPr>
          <p:spPr>
            <a:xfrm>
              <a:off x="2158238" y="1182904"/>
              <a:ext cx="1730545" cy="27706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Федеральный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" name="Rectangle 516">
              <a:extLst>
                <a:ext uri="{FF2B5EF4-FFF2-40B4-BE49-F238E27FC236}">
                  <a16:creationId xmlns:a16="http://schemas.microsoft.com/office/drawing/2014/main" id="{C2F519B0-A7B2-42A7-9C1D-CA8C63DCED02}"/>
                </a:ext>
              </a:extLst>
            </p:cNvPr>
            <p:cNvSpPr/>
            <p:nvPr/>
          </p:nvSpPr>
          <p:spPr>
            <a:xfrm>
              <a:off x="2417318" y="1405636"/>
              <a:ext cx="977243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уровень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" name="Rectangle 517">
              <a:extLst>
                <a:ext uri="{FF2B5EF4-FFF2-40B4-BE49-F238E27FC236}">
                  <a16:creationId xmlns:a16="http://schemas.microsoft.com/office/drawing/2014/main" id="{B6731ECC-25C4-4661-B6F5-75C88CAC1B88}"/>
                </a:ext>
              </a:extLst>
            </p:cNvPr>
            <p:cNvSpPr/>
            <p:nvPr/>
          </p:nvSpPr>
          <p:spPr>
            <a:xfrm>
              <a:off x="3152267" y="1405636"/>
              <a:ext cx="61383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3" name="Picture 519">
              <a:extLst>
                <a:ext uri="{FF2B5EF4-FFF2-40B4-BE49-F238E27FC236}">
                  <a16:creationId xmlns:a16="http://schemas.microsoft.com/office/drawing/2014/main" id="{585F3C03-C698-4CB3-8048-2025EFF8FCF8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914400" y="1679449"/>
              <a:ext cx="3742944" cy="1776984"/>
            </a:xfrm>
            <a:prstGeom prst="rect">
              <a:avLst/>
            </a:prstGeom>
          </p:spPr>
        </p:pic>
        <p:sp>
          <p:nvSpPr>
            <p:cNvPr id="14" name="Rectangle 520">
              <a:extLst>
                <a:ext uri="{FF2B5EF4-FFF2-40B4-BE49-F238E27FC236}">
                  <a16:creationId xmlns:a16="http://schemas.microsoft.com/office/drawing/2014/main" id="{40DF7C47-B812-44C9-9B09-5B28323A88E5}"/>
                </a:ext>
              </a:extLst>
            </p:cNvPr>
            <p:cNvSpPr/>
            <p:nvPr/>
          </p:nvSpPr>
          <p:spPr>
            <a:xfrm>
              <a:off x="1750822" y="2450084"/>
              <a:ext cx="2751110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Региональный уровень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521">
              <a:extLst>
                <a:ext uri="{FF2B5EF4-FFF2-40B4-BE49-F238E27FC236}">
                  <a16:creationId xmlns:a16="http://schemas.microsoft.com/office/drawing/2014/main" id="{FB6B9A06-2007-4E70-B460-F60C7FE17339}"/>
                </a:ext>
              </a:extLst>
            </p:cNvPr>
            <p:cNvSpPr/>
            <p:nvPr/>
          </p:nvSpPr>
          <p:spPr>
            <a:xfrm>
              <a:off x="3821303" y="2450084"/>
              <a:ext cx="61383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6" name="Picture 523">
              <a:extLst>
                <a:ext uri="{FF2B5EF4-FFF2-40B4-BE49-F238E27FC236}">
                  <a16:creationId xmlns:a16="http://schemas.microsoft.com/office/drawing/2014/main" id="{A61CE229-1551-48DF-B445-90B14343D776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0783" y="3365667"/>
              <a:ext cx="5568696" cy="1773936"/>
            </a:xfrm>
            <a:prstGeom prst="rect">
              <a:avLst/>
            </a:prstGeom>
          </p:spPr>
        </p:pic>
        <p:sp>
          <p:nvSpPr>
            <p:cNvPr id="17" name="Rectangle 524">
              <a:extLst>
                <a:ext uri="{FF2B5EF4-FFF2-40B4-BE49-F238E27FC236}">
                  <a16:creationId xmlns:a16="http://schemas.microsoft.com/office/drawing/2014/main" id="{39BCA2B0-5847-4150-A1D8-6F1B132DDA15}"/>
                </a:ext>
              </a:extLst>
            </p:cNvPr>
            <p:cNvSpPr/>
            <p:nvPr/>
          </p:nvSpPr>
          <p:spPr>
            <a:xfrm>
              <a:off x="1819656" y="3975989"/>
              <a:ext cx="2570491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Уровень организации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525">
              <a:extLst>
                <a:ext uri="{FF2B5EF4-FFF2-40B4-BE49-F238E27FC236}">
                  <a16:creationId xmlns:a16="http://schemas.microsoft.com/office/drawing/2014/main" id="{B848D0BA-62F7-48CB-B618-F08C10D0ED82}"/>
                </a:ext>
              </a:extLst>
            </p:cNvPr>
            <p:cNvSpPr/>
            <p:nvPr/>
          </p:nvSpPr>
          <p:spPr>
            <a:xfrm>
              <a:off x="3752723" y="3975989"/>
              <a:ext cx="61383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Rectangle 8374">
              <a:extLst>
                <a:ext uri="{FF2B5EF4-FFF2-40B4-BE49-F238E27FC236}">
                  <a16:creationId xmlns:a16="http://schemas.microsoft.com/office/drawing/2014/main" id="{FCFF1B2B-0E50-481F-9853-5D9FC4F15C43}"/>
                </a:ext>
              </a:extLst>
            </p:cNvPr>
            <p:cNvSpPr/>
            <p:nvPr/>
          </p:nvSpPr>
          <p:spPr>
            <a:xfrm>
              <a:off x="1383538" y="4286860"/>
              <a:ext cx="84741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8376">
              <a:extLst>
                <a:ext uri="{FF2B5EF4-FFF2-40B4-BE49-F238E27FC236}">
                  <a16:creationId xmlns:a16="http://schemas.microsoft.com/office/drawing/2014/main" id="{F968BD01-6C44-4C4A-97F1-0CFB403B82D6}"/>
                </a:ext>
              </a:extLst>
            </p:cNvPr>
            <p:cNvSpPr/>
            <p:nvPr/>
          </p:nvSpPr>
          <p:spPr>
            <a:xfrm>
              <a:off x="1447253" y="4286860"/>
              <a:ext cx="3554796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отдела, управления, комитета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Rectangle 8375">
              <a:extLst>
                <a:ext uri="{FF2B5EF4-FFF2-40B4-BE49-F238E27FC236}">
                  <a16:creationId xmlns:a16="http://schemas.microsoft.com/office/drawing/2014/main" id="{906C10E1-B8BA-4B69-9B55-84A4C9F607A8}"/>
                </a:ext>
              </a:extLst>
            </p:cNvPr>
            <p:cNvSpPr/>
            <p:nvPr/>
          </p:nvSpPr>
          <p:spPr>
            <a:xfrm flipH="1">
              <a:off x="3813881" y="4286861"/>
              <a:ext cx="305539" cy="19395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)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2" name="Rectangle 527">
              <a:extLst>
                <a:ext uri="{FF2B5EF4-FFF2-40B4-BE49-F238E27FC236}">
                  <a16:creationId xmlns:a16="http://schemas.microsoft.com/office/drawing/2014/main" id="{4DB3332D-198E-4720-B60E-7485A672185B}"/>
                </a:ext>
              </a:extLst>
            </p:cNvPr>
            <p:cNvSpPr/>
            <p:nvPr/>
          </p:nvSpPr>
          <p:spPr>
            <a:xfrm>
              <a:off x="4185539" y="4286860"/>
              <a:ext cx="61383" cy="2766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8371">
              <a:extLst>
                <a:ext uri="{FF2B5EF4-FFF2-40B4-BE49-F238E27FC236}">
                  <a16:creationId xmlns:a16="http://schemas.microsoft.com/office/drawing/2014/main" id="{DEFB2792-4167-4854-BF85-CB84ECD9E56D}"/>
                </a:ext>
              </a:extLst>
            </p:cNvPr>
            <p:cNvSpPr/>
            <p:nvPr/>
          </p:nvSpPr>
          <p:spPr>
            <a:xfrm>
              <a:off x="5427642" y="3810888"/>
              <a:ext cx="2612136" cy="96345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529">
              <a:extLst>
                <a:ext uri="{FF2B5EF4-FFF2-40B4-BE49-F238E27FC236}">
                  <a16:creationId xmlns:a16="http://schemas.microsoft.com/office/drawing/2014/main" id="{B3B0AB2A-C3AA-4232-A764-422AC3E5B737}"/>
                </a:ext>
              </a:extLst>
            </p:cNvPr>
            <p:cNvSpPr/>
            <p:nvPr/>
          </p:nvSpPr>
          <p:spPr>
            <a:xfrm>
              <a:off x="5747174" y="3481579"/>
              <a:ext cx="4265803" cy="165802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531">
              <a:extLst>
                <a:ext uri="{FF2B5EF4-FFF2-40B4-BE49-F238E27FC236}">
                  <a16:creationId xmlns:a16="http://schemas.microsoft.com/office/drawing/2014/main" id="{0DF68BBD-091F-4795-BB7B-2EDAA4A21C28}"/>
                </a:ext>
              </a:extLst>
            </p:cNvPr>
            <p:cNvSpPr/>
            <p:nvPr/>
          </p:nvSpPr>
          <p:spPr>
            <a:xfrm>
              <a:off x="6271006" y="3993922"/>
              <a:ext cx="45900" cy="2068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8373">
              <a:extLst>
                <a:ext uri="{FF2B5EF4-FFF2-40B4-BE49-F238E27FC236}">
                  <a16:creationId xmlns:a16="http://schemas.microsoft.com/office/drawing/2014/main" id="{6F59C1FD-099B-40BE-A1A7-1083B69FD6B3}"/>
                </a:ext>
              </a:extLst>
            </p:cNvPr>
            <p:cNvSpPr/>
            <p:nvPr/>
          </p:nvSpPr>
          <p:spPr>
            <a:xfrm>
              <a:off x="5306838" y="3765209"/>
              <a:ext cx="2935303" cy="10091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534">
              <a:extLst>
                <a:ext uri="{FF2B5EF4-FFF2-40B4-BE49-F238E27FC236}">
                  <a16:creationId xmlns:a16="http://schemas.microsoft.com/office/drawing/2014/main" id="{E222B794-F03A-4D96-85C2-4168B03F3B95}"/>
                </a:ext>
              </a:extLst>
            </p:cNvPr>
            <p:cNvSpPr/>
            <p:nvPr/>
          </p:nvSpPr>
          <p:spPr>
            <a:xfrm>
              <a:off x="6865620" y="4177030"/>
              <a:ext cx="62024" cy="20645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-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3" name="Rectangle 536">
              <a:extLst>
                <a:ext uri="{FF2B5EF4-FFF2-40B4-BE49-F238E27FC236}">
                  <a16:creationId xmlns:a16="http://schemas.microsoft.com/office/drawing/2014/main" id="{47AA6DC6-5879-4ED6-9BA5-D4D506EA9418}"/>
                </a:ext>
              </a:extLst>
            </p:cNvPr>
            <p:cNvSpPr/>
            <p:nvPr/>
          </p:nvSpPr>
          <p:spPr>
            <a:xfrm>
              <a:off x="5505958" y="4359860"/>
              <a:ext cx="765568" cy="20645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4" name="Rectangle 537">
              <a:extLst>
                <a:ext uri="{FF2B5EF4-FFF2-40B4-BE49-F238E27FC236}">
                  <a16:creationId xmlns:a16="http://schemas.microsoft.com/office/drawing/2014/main" id="{8C64CBBD-44A3-44BB-9A17-DE6E5292865D}"/>
                </a:ext>
              </a:extLst>
            </p:cNvPr>
            <p:cNvSpPr/>
            <p:nvPr/>
          </p:nvSpPr>
          <p:spPr>
            <a:xfrm>
              <a:off x="6082030" y="4359860"/>
              <a:ext cx="45808" cy="20645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7" name="Rectangle 539">
              <a:extLst>
                <a:ext uri="{FF2B5EF4-FFF2-40B4-BE49-F238E27FC236}">
                  <a16:creationId xmlns:a16="http://schemas.microsoft.com/office/drawing/2014/main" id="{DEDE4572-7FE4-4CAB-8F08-5F08E6DB6E56}"/>
                </a:ext>
              </a:extLst>
            </p:cNvPr>
            <p:cNvSpPr/>
            <p:nvPr/>
          </p:nvSpPr>
          <p:spPr>
            <a:xfrm>
              <a:off x="5307593" y="3810890"/>
              <a:ext cx="2791766" cy="93830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8" name="Rectangle 540">
              <a:extLst>
                <a:ext uri="{FF2B5EF4-FFF2-40B4-BE49-F238E27FC236}">
                  <a16:creationId xmlns:a16="http://schemas.microsoft.com/office/drawing/2014/main" id="{6F29431D-8DC2-4FF3-9AA2-5E22AA203EA9}"/>
                </a:ext>
              </a:extLst>
            </p:cNvPr>
            <p:cNvSpPr/>
            <p:nvPr/>
          </p:nvSpPr>
          <p:spPr>
            <a:xfrm>
              <a:off x="8487791" y="4542740"/>
              <a:ext cx="45808" cy="20645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Shape 544">
              <a:extLst>
                <a:ext uri="{FF2B5EF4-FFF2-40B4-BE49-F238E27FC236}">
                  <a16:creationId xmlns:a16="http://schemas.microsoft.com/office/drawing/2014/main" id="{C491FD6E-439F-4B6C-941E-CE20627535AB}"/>
                </a:ext>
              </a:extLst>
            </p:cNvPr>
            <p:cNvSpPr/>
            <p:nvPr/>
          </p:nvSpPr>
          <p:spPr>
            <a:xfrm>
              <a:off x="1093686" y="3481578"/>
              <a:ext cx="646087" cy="504825"/>
            </a:xfrm>
            <a:custGeom>
              <a:avLst/>
              <a:gdLst/>
              <a:ahLst/>
              <a:cxnLst/>
              <a:rect l="0" t="0" r="0" b="0"/>
              <a:pathLst>
                <a:path w="646087" h="504825">
                  <a:moveTo>
                    <a:pt x="434378" y="0"/>
                  </a:moveTo>
                  <a:lnTo>
                    <a:pt x="423456" y="124460"/>
                  </a:lnTo>
                  <a:lnTo>
                    <a:pt x="549821" y="104140"/>
                  </a:lnTo>
                  <a:lnTo>
                    <a:pt x="499656" y="170942"/>
                  </a:lnTo>
                  <a:lnTo>
                    <a:pt x="631101" y="190119"/>
                  </a:lnTo>
                  <a:lnTo>
                    <a:pt x="526707" y="244856"/>
                  </a:lnTo>
                  <a:lnTo>
                    <a:pt x="646087" y="310642"/>
                  </a:lnTo>
                  <a:lnTo>
                    <a:pt x="503593" y="302514"/>
                  </a:lnTo>
                  <a:lnTo>
                    <a:pt x="542709" y="422910"/>
                  </a:lnTo>
                  <a:lnTo>
                    <a:pt x="419392" y="337820"/>
                  </a:lnTo>
                  <a:lnTo>
                    <a:pt x="396278" y="461264"/>
                  </a:lnTo>
                  <a:lnTo>
                    <a:pt x="314998" y="348996"/>
                  </a:lnTo>
                  <a:lnTo>
                    <a:pt x="253784" y="504825"/>
                  </a:lnTo>
                  <a:lnTo>
                    <a:pt x="230797" y="365252"/>
                  </a:lnTo>
                  <a:lnTo>
                    <a:pt x="142405" y="411734"/>
                  </a:lnTo>
                  <a:lnTo>
                    <a:pt x="169583" y="325755"/>
                  </a:lnTo>
                  <a:lnTo>
                    <a:pt x="4039" y="340868"/>
                  </a:lnTo>
                  <a:lnTo>
                    <a:pt x="111290" y="275209"/>
                  </a:lnTo>
                  <a:lnTo>
                    <a:pt x="0" y="201295"/>
                  </a:lnTo>
                  <a:lnTo>
                    <a:pt x="138468" y="178054"/>
                  </a:lnTo>
                  <a:lnTo>
                    <a:pt x="11074" y="53594"/>
                  </a:lnTo>
                  <a:lnTo>
                    <a:pt x="218732" y="147701"/>
                  </a:lnTo>
                  <a:lnTo>
                    <a:pt x="249847" y="53594"/>
                  </a:lnTo>
                  <a:lnTo>
                    <a:pt x="322999" y="135509"/>
                  </a:lnTo>
                  <a:lnTo>
                    <a:pt x="4343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545">
              <a:extLst>
                <a:ext uri="{FF2B5EF4-FFF2-40B4-BE49-F238E27FC236}">
                  <a16:creationId xmlns:a16="http://schemas.microsoft.com/office/drawing/2014/main" id="{0BC8F11D-C642-4EC1-B194-AA28708706D2}"/>
                </a:ext>
              </a:extLst>
            </p:cNvPr>
            <p:cNvSpPr/>
            <p:nvPr/>
          </p:nvSpPr>
          <p:spPr>
            <a:xfrm>
              <a:off x="1093686" y="3481578"/>
              <a:ext cx="646087" cy="504825"/>
            </a:xfrm>
            <a:custGeom>
              <a:avLst/>
              <a:gdLst/>
              <a:ahLst/>
              <a:cxnLst/>
              <a:rect l="0" t="0" r="0" b="0"/>
              <a:pathLst>
                <a:path w="646087" h="504825">
                  <a:moveTo>
                    <a:pt x="322999" y="135509"/>
                  </a:moveTo>
                  <a:lnTo>
                    <a:pt x="434378" y="0"/>
                  </a:lnTo>
                  <a:lnTo>
                    <a:pt x="423456" y="124460"/>
                  </a:lnTo>
                  <a:lnTo>
                    <a:pt x="549821" y="104140"/>
                  </a:lnTo>
                  <a:lnTo>
                    <a:pt x="499656" y="170942"/>
                  </a:lnTo>
                  <a:lnTo>
                    <a:pt x="631101" y="190119"/>
                  </a:lnTo>
                  <a:lnTo>
                    <a:pt x="526707" y="244856"/>
                  </a:lnTo>
                  <a:lnTo>
                    <a:pt x="646087" y="310642"/>
                  </a:lnTo>
                  <a:lnTo>
                    <a:pt x="503593" y="302514"/>
                  </a:lnTo>
                  <a:lnTo>
                    <a:pt x="542709" y="422910"/>
                  </a:lnTo>
                  <a:lnTo>
                    <a:pt x="419392" y="337820"/>
                  </a:lnTo>
                  <a:lnTo>
                    <a:pt x="396278" y="461264"/>
                  </a:lnTo>
                  <a:lnTo>
                    <a:pt x="314998" y="348996"/>
                  </a:lnTo>
                  <a:lnTo>
                    <a:pt x="253784" y="504825"/>
                  </a:lnTo>
                  <a:lnTo>
                    <a:pt x="230797" y="365252"/>
                  </a:lnTo>
                  <a:lnTo>
                    <a:pt x="142405" y="411734"/>
                  </a:lnTo>
                  <a:lnTo>
                    <a:pt x="169583" y="325755"/>
                  </a:lnTo>
                  <a:lnTo>
                    <a:pt x="4039" y="340868"/>
                  </a:lnTo>
                  <a:lnTo>
                    <a:pt x="111290" y="275209"/>
                  </a:lnTo>
                  <a:lnTo>
                    <a:pt x="0" y="201295"/>
                  </a:lnTo>
                  <a:lnTo>
                    <a:pt x="138468" y="178054"/>
                  </a:lnTo>
                  <a:lnTo>
                    <a:pt x="11074" y="53594"/>
                  </a:lnTo>
                  <a:lnTo>
                    <a:pt x="218732" y="147701"/>
                  </a:lnTo>
                  <a:lnTo>
                    <a:pt x="249847" y="53594"/>
                  </a:ln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C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Rectangle 546">
              <a:extLst>
                <a:ext uri="{FF2B5EF4-FFF2-40B4-BE49-F238E27FC236}">
                  <a16:creationId xmlns:a16="http://schemas.microsoft.com/office/drawing/2014/main" id="{1B686FA5-D178-453D-8F84-EA331DCF421A}"/>
                </a:ext>
              </a:extLst>
            </p:cNvPr>
            <p:cNvSpPr/>
            <p:nvPr/>
          </p:nvSpPr>
          <p:spPr>
            <a:xfrm>
              <a:off x="1385316" y="3696234"/>
              <a:ext cx="68030" cy="1366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2" name="Rectangle 547">
              <a:extLst>
                <a:ext uri="{FF2B5EF4-FFF2-40B4-BE49-F238E27FC236}">
                  <a16:creationId xmlns:a16="http://schemas.microsoft.com/office/drawing/2014/main" id="{D31D6136-E6B4-41BF-8CB3-CF6C67BE9D2C}"/>
                </a:ext>
              </a:extLst>
            </p:cNvPr>
            <p:cNvSpPr/>
            <p:nvPr/>
          </p:nvSpPr>
          <p:spPr>
            <a:xfrm>
              <a:off x="1437132" y="3696234"/>
              <a:ext cx="30325" cy="1366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3" name="Shape 548">
              <a:extLst>
                <a:ext uri="{FF2B5EF4-FFF2-40B4-BE49-F238E27FC236}">
                  <a16:creationId xmlns:a16="http://schemas.microsoft.com/office/drawing/2014/main" id="{A42AFB21-2053-433E-9557-636755119763}"/>
                </a:ext>
              </a:extLst>
            </p:cNvPr>
            <p:cNvSpPr/>
            <p:nvPr/>
          </p:nvSpPr>
          <p:spPr>
            <a:xfrm>
              <a:off x="3679190" y="3481578"/>
              <a:ext cx="646049" cy="504825"/>
            </a:xfrm>
            <a:custGeom>
              <a:avLst/>
              <a:gdLst/>
              <a:ahLst/>
              <a:cxnLst/>
              <a:rect l="0" t="0" r="0" b="0"/>
              <a:pathLst>
                <a:path w="646049" h="504825">
                  <a:moveTo>
                    <a:pt x="434340" y="0"/>
                  </a:moveTo>
                  <a:lnTo>
                    <a:pt x="423418" y="124460"/>
                  </a:lnTo>
                  <a:lnTo>
                    <a:pt x="549783" y="104140"/>
                  </a:lnTo>
                  <a:lnTo>
                    <a:pt x="499491" y="170942"/>
                  </a:lnTo>
                  <a:lnTo>
                    <a:pt x="631063" y="190119"/>
                  </a:lnTo>
                  <a:lnTo>
                    <a:pt x="526669" y="244856"/>
                  </a:lnTo>
                  <a:lnTo>
                    <a:pt x="646049" y="310642"/>
                  </a:lnTo>
                  <a:lnTo>
                    <a:pt x="503555" y="302514"/>
                  </a:lnTo>
                  <a:lnTo>
                    <a:pt x="542671" y="422910"/>
                  </a:lnTo>
                  <a:lnTo>
                    <a:pt x="419354" y="337820"/>
                  </a:lnTo>
                  <a:lnTo>
                    <a:pt x="396240" y="461264"/>
                  </a:lnTo>
                  <a:lnTo>
                    <a:pt x="314960" y="348996"/>
                  </a:lnTo>
                  <a:lnTo>
                    <a:pt x="253746" y="504825"/>
                  </a:lnTo>
                  <a:lnTo>
                    <a:pt x="230759" y="365252"/>
                  </a:lnTo>
                  <a:lnTo>
                    <a:pt x="142367" y="411734"/>
                  </a:lnTo>
                  <a:lnTo>
                    <a:pt x="169418" y="325755"/>
                  </a:lnTo>
                  <a:lnTo>
                    <a:pt x="3937" y="340868"/>
                  </a:lnTo>
                  <a:lnTo>
                    <a:pt x="111252" y="275209"/>
                  </a:lnTo>
                  <a:lnTo>
                    <a:pt x="0" y="201295"/>
                  </a:lnTo>
                  <a:lnTo>
                    <a:pt x="138303" y="178054"/>
                  </a:lnTo>
                  <a:lnTo>
                    <a:pt x="11049" y="53594"/>
                  </a:lnTo>
                  <a:lnTo>
                    <a:pt x="218694" y="147701"/>
                  </a:lnTo>
                  <a:lnTo>
                    <a:pt x="249809" y="53594"/>
                  </a:lnTo>
                  <a:lnTo>
                    <a:pt x="322961" y="135509"/>
                  </a:lnTo>
                  <a:lnTo>
                    <a:pt x="43434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549">
              <a:extLst>
                <a:ext uri="{FF2B5EF4-FFF2-40B4-BE49-F238E27FC236}">
                  <a16:creationId xmlns:a16="http://schemas.microsoft.com/office/drawing/2014/main" id="{42283D5C-BF36-4625-89DB-37F3DE2DC813}"/>
                </a:ext>
              </a:extLst>
            </p:cNvPr>
            <p:cNvSpPr/>
            <p:nvPr/>
          </p:nvSpPr>
          <p:spPr>
            <a:xfrm>
              <a:off x="3679190" y="3481578"/>
              <a:ext cx="646049" cy="504825"/>
            </a:xfrm>
            <a:custGeom>
              <a:avLst/>
              <a:gdLst/>
              <a:ahLst/>
              <a:cxnLst/>
              <a:rect l="0" t="0" r="0" b="0"/>
              <a:pathLst>
                <a:path w="646049" h="504825">
                  <a:moveTo>
                    <a:pt x="322961" y="135509"/>
                  </a:moveTo>
                  <a:lnTo>
                    <a:pt x="434340" y="0"/>
                  </a:lnTo>
                  <a:lnTo>
                    <a:pt x="423418" y="124460"/>
                  </a:lnTo>
                  <a:lnTo>
                    <a:pt x="549783" y="104140"/>
                  </a:lnTo>
                  <a:lnTo>
                    <a:pt x="499491" y="170942"/>
                  </a:lnTo>
                  <a:lnTo>
                    <a:pt x="631063" y="190119"/>
                  </a:lnTo>
                  <a:lnTo>
                    <a:pt x="526669" y="244856"/>
                  </a:lnTo>
                  <a:lnTo>
                    <a:pt x="646049" y="310642"/>
                  </a:lnTo>
                  <a:lnTo>
                    <a:pt x="503555" y="302514"/>
                  </a:lnTo>
                  <a:lnTo>
                    <a:pt x="542671" y="422910"/>
                  </a:lnTo>
                  <a:lnTo>
                    <a:pt x="419354" y="337820"/>
                  </a:lnTo>
                  <a:lnTo>
                    <a:pt x="396240" y="461264"/>
                  </a:lnTo>
                  <a:lnTo>
                    <a:pt x="314960" y="348996"/>
                  </a:lnTo>
                  <a:lnTo>
                    <a:pt x="253746" y="504825"/>
                  </a:lnTo>
                  <a:lnTo>
                    <a:pt x="230759" y="365252"/>
                  </a:lnTo>
                  <a:lnTo>
                    <a:pt x="142367" y="411734"/>
                  </a:lnTo>
                  <a:lnTo>
                    <a:pt x="169418" y="325755"/>
                  </a:lnTo>
                  <a:lnTo>
                    <a:pt x="3937" y="340868"/>
                  </a:lnTo>
                  <a:lnTo>
                    <a:pt x="111252" y="275209"/>
                  </a:lnTo>
                  <a:lnTo>
                    <a:pt x="0" y="201295"/>
                  </a:lnTo>
                  <a:lnTo>
                    <a:pt x="138303" y="178054"/>
                  </a:lnTo>
                  <a:lnTo>
                    <a:pt x="11049" y="53594"/>
                  </a:lnTo>
                  <a:lnTo>
                    <a:pt x="218694" y="147701"/>
                  </a:lnTo>
                  <a:lnTo>
                    <a:pt x="249809" y="53594"/>
                  </a:ln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C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Rectangle 550">
              <a:extLst>
                <a:ext uri="{FF2B5EF4-FFF2-40B4-BE49-F238E27FC236}">
                  <a16:creationId xmlns:a16="http://schemas.microsoft.com/office/drawing/2014/main" id="{88BDA5B7-343A-499E-8A20-17AED4958BE2}"/>
                </a:ext>
              </a:extLst>
            </p:cNvPr>
            <p:cNvSpPr/>
            <p:nvPr/>
          </p:nvSpPr>
          <p:spPr>
            <a:xfrm>
              <a:off x="3971544" y="3696234"/>
              <a:ext cx="68031" cy="1366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6" name="Rectangle 551">
              <a:extLst>
                <a:ext uri="{FF2B5EF4-FFF2-40B4-BE49-F238E27FC236}">
                  <a16:creationId xmlns:a16="http://schemas.microsoft.com/office/drawing/2014/main" id="{78D4E7E7-2C56-48BB-91FA-8DCB80806C5B}"/>
                </a:ext>
              </a:extLst>
            </p:cNvPr>
            <p:cNvSpPr/>
            <p:nvPr/>
          </p:nvSpPr>
          <p:spPr>
            <a:xfrm>
              <a:off x="4023360" y="3696234"/>
              <a:ext cx="30325" cy="1366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7" name="Shape 552">
              <a:extLst>
                <a:ext uri="{FF2B5EF4-FFF2-40B4-BE49-F238E27FC236}">
                  <a16:creationId xmlns:a16="http://schemas.microsoft.com/office/drawing/2014/main" id="{BE846855-33E4-4675-B9E7-882DFA27374D}"/>
                </a:ext>
              </a:extLst>
            </p:cNvPr>
            <p:cNvSpPr/>
            <p:nvPr/>
          </p:nvSpPr>
          <p:spPr>
            <a:xfrm>
              <a:off x="4279646" y="4129659"/>
              <a:ext cx="646049" cy="504800"/>
            </a:xfrm>
            <a:custGeom>
              <a:avLst/>
              <a:gdLst/>
              <a:ahLst/>
              <a:cxnLst/>
              <a:rect l="0" t="0" r="0" b="0"/>
              <a:pathLst>
                <a:path w="646049" h="504800">
                  <a:moveTo>
                    <a:pt x="434340" y="0"/>
                  </a:moveTo>
                  <a:lnTo>
                    <a:pt x="423418" y="124460"/>
                  </a:lnTo>
                  <a:lnTo>
                    <a:pt x="549783" y="104140"/>
                  </a:lnTo>
                  <a:lnTo>
                    <a:pt x="499618" y="170942"/>
                  </a:lnTo>
                  <a:lnTo>
                    <a:pt x="631063" y="190119"/>
                  </a:lnTo>
                  <a:lnTo>
                    <a:pt x="526669" y="244792"/>
                  </a:lnTo>
                  <a:lnTo>
                    <a:pt x="646049" y="310578"/>
                  </a:lnTo>
                  <a:lnTo>
                    <a:pt x="503682" y="302451"/>
                  </a:lnTo>
                  <a:lnTo>
                    <a:pt x="542798" y="422885"/>
                  </a:lnTo>
                  <a:lnTo>
                    <a:pt x="419354" y="337858"/>
                  </a:lnTo>
                  <a:lnTo>
                    <a:pt x="396240" y="461251"/>
                  </a:lnTo>
                  <a:lnTo>
                    <a:pt x="315087" y="349021"/>
                  </a:lnTo>
                  <a:lnTo>
                    <a:pt x="253746" y="504800"/>
                  </a:lnTo>
                  <a:lnTo>
                    <a:pt x="230759" y="365201"/>
                  </a:lnTo>
                  <a:lnTo>
                    <a:pt x="142494" y="411709"/>
                  </a:lnTo>
                  <a:lnTo>
                    <a:pt x="169545" y="325704"/>
                  </a:lnTo>
                  <a:lnTo>
                    <a:pt x="4064" y="340894"/>
                  </a:lnTo>
                  <a:lnTo>
                    <a:pt x="111379" y="275171"/>
                  </a:lnTo>
                  <a:lnTo>
                    <a:pt x="0" y="201295"/>
                  </a:lnTo>
                  <a:lnTo>
                    <a:pt x="138430" y="178054"/>
                  </a:lnTo>
                  <a:lnTo>
                    <a:pt x="11049" y="53594"/>
                  </a:lnTo>
                  <a:lnTo>
                    <a:pt x="218694" y="147701"/>
                  </a:lnTo>
                  <a:lnTo>
                    <a:pt x="249809" y="53594"/>
                  </a:lnTo>
                  <a:lnTo>
                    <a:pt x="323088" y="135509"/>
                  </a:lnTo>
                  <a:lnTo>
                    <a:pt x="43434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553">
              <a:extLst>
                <a:ext uri="{FF2B5EF4-FFF2-40B4-BE49-F238E27FC236}">
                  <a16:creationId xmlns:a16="http://schemas.microsoft.com/office/drawing/2014/main" id="{B0E77CD8-5061-4415-A2F2-A71E393F6817}"/>
                </a:ext>
              </a:extLst>
            </p:cNvPr>
            <p:cNvSpPr/>
            <p:nvPr/>
          </p:nvSpPr>
          <p:spPr>
            <a:xfrm>
              <a:off x="4279646" y="4129659"/>
              <a:ext cx="646049" cy="504800"/>
            </a:xfrm>
            <a:custGeom>
              <a:avLst/>
              <a:gdLst/>
              <a:ahLst/>
              <a:cxnLst/>
              <a:rect l="0" t="0" r="0" b="0"/>
              <a:pathLst>
                <a:path w="646049" h="504800">
                  <a:moveTo>
                    <a:pt x="323088" y="135509"/>
                  </a:moveTo>
                  <a:lnTo>
                    <a:pt x="434340" y="0"/>
                  </a:lnTo>
                  <a:lnTo>
                    <a:pt x="423418" y="124460"/>
                  </a:lnTo>
                  <a:lnTo>
                    <a:pt x="549783" y="104140"/>
                  </a:lnTo>
                  <a:lnTo>
                    <a:pt x="499618" y="170942"/>
                  </a:lnTo>
                  <a:lnTo>
                    <a:pt x="631063" y="190119"/>
                  </a:lnTo>
                  <a:lnTo>
                    <a:pt x="526669" y="244792"/>
                  </a:lnTo>
                  <a:lnTo>
                    <a:pt x="646049" y="310578"/>
                  </a:lnTo>
                  <a:lnTo>
                    <a:pt x="503682" y="302451"/>
                  </a:lnTo>
                  <a:lnTo>
                    <a:pt x="542798" y="422885"/>
                  </a:lnTo>
                  <a:lnTo>
                    <a:pt x="419354" y="337858"/>
                  </a:lnTo>
                  <a:lnTo>
                    <a:pt x="396240" y="461251"/>
                  </a:lnTo>
                  <a:lnTo>
                    <a:pt x="315087" y="349021"/>
                  </a:lnTo>
                  <a:lnTo>
                    <a:pt x="253746" y="504800"/>
                  </a:lnTo>
                  <a:lnTo>
                    <a:pt x="230759" y="365201"/>
                  </a:lnTo>
                  <a:lnTo>
                    <a:pt x="142494" y="411709"/>
                  </a:lnTo>
                  <a:lnTo>
                    <a:pt x="169545" y="325704"/>
                  </a:lnTo>
                  <a:lnTo>
                    <a:pt x="4064" y="340894"/>
                  </a:lnTo>
                  <a:lnTo>
                    <a:pt x="111379" y="275171"/>
                  </a:lnTo>
                  <a:lnTo>
                    <a:pt x="0" y="201295"/>
                  </a:lnTo>
                  <a:lnTo>
                    <a:pt x="138430" y="178054"/>
                  </a:lnTo>
                  <a:lnTo>
                    <a:pt x="11049" y="53594"/>
                  </a:lnTo>
                  <a:lnTo>
                    <a:pt x="218694" y="147701"/>
                  </a:lnTo>
                  <a:lnTo>
                    <a:pt x="249809" y="53594"/>
                  </a:ln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C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Rectangle 554">
              <a:extLst>
                <a:ext uri="{FF2B5EF4-FFF2-40B4-BE49-F238E27FC236}">
                  <a16:creationId xmlns:a16="http://schemas.microsoft.com/office/drawing/2014/main" id="{7DFC8685-3D75-4216-80D0-65157397172D}"/>
                </a:ext>
              </a:extLst>
            </p:cNvPr>
            <p:cNvSpPr/>
            <p:nvPr/>
          </p:nvSpPr>
          <p:spPr>
            <a:xfrm>
              <a:off x="4572254" y="4344772"/>
              <a:ext cx="67825" cy="13625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3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0" name="Rectangle 555">
              <a:extLst>
                <a:ext uri="{FF2B5EF4-FFF2-40B4-BE49-F238E27FC236}">
                  <a16:creationId xmlns:a16="http://schemas.microsoft.com/office/drawing/2014/main" id="{BF3370F7-D689-40D3-9A2F-74FF05CD3469}"/>
                </a:ext>
              </a:extLst>
            </p:cNvPr>
            <p:cNvSpPr/>
            <p:nvPr/>
          </p:nvSpPr>
          <p:spPr>
            <a:xfrm>
              <a:off x="4624070" y="4344772"/>
              <a:ext cx="30233" cy="13625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014AFDAF-4E57-4802-BF79-943A11D7A08B}"/>
              </a:ext>
            </a:extLst>
          </p:cNvPr>
          <p:cNvSpPr txBox="1"/>
          <p:nvPr/>
        </p:nvSpPr>
        <p:spPr>
          <a:xfrm>
            <a:off x="6368425" y="4716060"/>
            <a:ext cx="53297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времени при поиске предыдущих результатов.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Потеря времени из-за отсутствия единого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шаблона.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Потеря времени при передачи информации.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C499E5F-B291-442B-8235-E51570CE92FA}"/>
              </a:ext>
            </a:extLst>
          </p:cNvPr>
          <p:cNvSpPr txBox="1"/>
          <p:nvPr/>
        </p:nvSpPr>
        <p:spPr>
          <a:xfrm>
            <a:off x="4574224" y="588936"/>
            <a:ext cx="5615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ПРОБЛЕМ</a:t>
            </a:r>
          </a:p>
        </p:txBody>
      </p:sp>
    </p:spTree>
    <p:extLst>
      <p:ext uri="{BB962C8B-B14F-4D97-AF65-F5344CB8AC3E}">
        <p14:creationId xmlns:p14="http://schemas.microsoft.com/office/powerpoint/2010/main" val="45102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4B8B56-8435-4838-94ED-5A572A9CD242}"/>
              </a:ext>
            </a:extLst>
          </p:cNvPr>
          <p:cNvSpPr txBox="1"/>
          <p:nvPr/>
        </p:nvSpPr>
        <p:spPr>
          <a:xfrm>
            <a:off x="3828081" y="371959"/>
            <a:ext cx="4633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ПРОБЛЕМ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2ACAAF-6E4C-4E7E-9539-03A15FB7AF3C}"/>
              </a:ext>
            </a:extLst>
          </p:cNvPr>
          <p:cNvSpPr txBox="1"/>
          <p:nvPr/>
        </p:nvSpPr>
        <p:spPr>
          <a:xfrm>
            <a:off x="790414" y="1332854"/>
            <a:ext cx="159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1E3A39-552F-433D-98A9-6DF6CEBDCEAE}"/>
              </a:ext>
            </a:extLst>
          </p:cNvPr>
          <p:cNvSpPr txBox="1"/>
          <p:nvPr/>
        </p:nvSpPr>
        <p:spPr>
          <a:xfrm>
            <a:off x="3828081" y="1332854"/>
            <a:ext cx="2267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ПЕРВОПРИЧИНА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C99E73-349C-458F-B913-88E86D859636}"/>
              </a:ext>
            </a:extLst>
          </p:cNvPr>
          <p:cNvSpPr txBox="1"/>
          <p:nvPr/>
        </p:nvSpPr>
        <p:spPr>
          <a:xfrm>
            <a:off x="6586780" y="1332854"/>
            <a:ext cx="1609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4FB017-AC34-4715-8393-218FCB236E03}"/>
              </a:ext>
            </a:extLst>
          </p:cNvPr>
          <p:cNvSpPr txBox="1"/>
          <p:nvPr/>
        </p:nvSpPr>
        <p:spPr>
          <a:xfrm>
            <a:off x="9020014" y="1367571"/>
            <a:ext cx="3171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 В ДОСТИЖЕНИЯ       ЦЕЛИ, МИН.</a:t>
            </a:r>
          </a:p>
        </p:txBody>
      </p:sp>
      <p:graphicFrame>
        <p:nvGraphicFramePr>
          <p:cNvPr id="14" name="Таблица 14">
            <a:extLst>
              <a:ext uri="{FF2B5EF4-FFF2-40B4-BE49-F238E27FC236}">
                <a16:creationId xmlns:a16="http://schemas.microsoft.com/office/drawing/2014/main" id="{091F220E-19D5-4E9B-8C15-54BCA77F5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920123"/>
              </p:ext>
            </p:extLst>
          </p:nvPr>
        </p:nvGraphicFramePr>
        <p:xfrm>
          <a:off x="201478" y="2139861"/>
          <a:ext cx="11716717" cy="453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3647">
                  <a:extLst>
                    <a:ext uri="{9D8B030D-6E8A-4147-A177-3AD203B41FA5}">
                      <a16:colId xmlns:a16="http://schemas.microsoft.com/office/drawing/2014/main" val="566017971"/>
                    </a:ext>
                  </a:extLst>
                </a:gridCol>
                <a:gridCol w="2913682">
                  <a:extLst>
                    <a:ext uri="{9D8B030D-6E8A-4147-A177-3AD203B41FA5}">
                      <a16:colId xmlns:a16="http://schemas.microsoft.com/office/drawing/2014/main" val="3912206186"/>
                    </a:ext>
                  </a:extLst>
                </a:gridCol>
                <a:gridCol w="2774196">
                  <a:extLst>
                    <a:ext uri="{9D8B030D-6E8A-4147-A177-3AD203B41FA5}">
                      <a16:colId xmlns:a16="http://schemas.microsoft.com/office/drawing/2014/main" val="2130673910"/>
                    </a:ext>
                  </a:extLst>
                </a:gridCol>
                <a:gridCol w="2805192">
                  <a:extLst>
                    <a:ext uri="{9D8B030D-6E8A-4147-A177-3AD203B41FA5}">
                      <a16:colId xmlns:a16="http://schemas.microsoft.com/office/drawing/2014/main" val="1970781941"/>
                    </a:ext>
                  </a:extLst>
                </a:gridCol>
              </a:tblGrid>
              <a:tr h="107364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 времени при анализе контрольных работ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единого ключа проверки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оценочных карт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45 - 60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847705"/>
                  </a:ext>
                </a:extLst>
              </a:tr>
              <a:tr h="125698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 времени при проведении сравнительного анализа контрольных работ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Необходимость поиска результатов предыдущих контрольных работ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сводной таблицы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135 - 170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259373"/>
                  </a:ext>
                </a:extLst>
              </a:tr>
              <a:tr h="107364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 времени при подготовке сводного анализа руководителем М 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единой формы предоставления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сводной таблицы в локальной сети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15 - 30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818944"/>
                  </a:ext>
                </a:extLst>
              </a:tr>
              <a:tr h="107364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 времени при передаче данных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Человеческий фактор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электронного документооборота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637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46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F0192-A5FD-4981-B28A-AF081CEB6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67" y="365126"/>
            <a:ext cx="11732216" cy="131007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В ПРЕДМЕТНУЮ ОБЛАСТЬ (ОПИСАНИЕ СИТУАЦИИ «КАК ЕСТЬ»)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процесса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подготовки сводного анализа контрольных работ»</a:t>
            </a:r>
          </a:p>
        </p:txBody>
      </p:sp>
      <p:sp>
        <p:nvSpPr>
          <p:cNvPr id="3" name="Облачко с текстом: прямоугольное со скругленными углами 2">
            <a:extLst>
              <a:ext uri="{FF2B5EF4-FFF2-40B4-BE49-F238E27FC236}">
                <a16:creationId xmlns:a16="http://schemas.microsoft.com/office/drawing/2014/main" id="{FA189FD3-56AB-4264-940D-4094B254CD3A}"/>
              </a:ext>
            </a:extLst>
          </p:cNvPr>
          <p:cNvSpPr/>
          <p:nvPr/>
        </p:nvSpPr>
        <p:spPr>
          <a:xfrm>
            <a:off x="309968" y="1565329"/>
            <a:ext cx="2743198" cy="1345409"/>
          </a:xfrm>
          <a:prstGeom prst="wedgeRoundRectCallout">
            <a:avLst/>
          </a:prstGeom>
          <a:solidFill>
            <a:srgbClr val="0EB0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оценочных карт</a:t>
            </a:r>
          </a:p>
          <a:p>
            <a:pPr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Экономия: 45 – 60 мин.</a:t>
            </a:r>
          </a:p>
        </p:txBody>
      </p:sp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9ACE64F4-5175-4962-9BD0-00623B8EEBA9}"/>
              </a:ext>
            </a:extLst>
          </p:cNvPr>
          <p:cNvSpPr/>
          <p:nvPr/>
        </p:nvSpPr>
        <p:spPr>
          <a:xfrm>
            <a:off x="3192656" y="1565330"/>
            <a:ext cx="3102238" cy="1345408"/>
          </a:xfrm>
          <a:prstGeom prst="wedgeRoundRectCallout">
            <a:avLst/>
          </a:prstGeom>
          <a:solidFill>
            <a:srgbClr val="0EB0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сводной таблицы, объединяющей результаты предыдущих КР</a:t>
            </a:r>
          </a:p>
          <a:p>
            <a:pPr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Экономия: 135 – 170 мин.</a:t>
            </a:r>
          </a:p>
        </p:txBody>
      </p:sp>
      <p:sp>
        <p:nvSpPr>
          <p:cNvPr id="5" name="Облачко с текстом: прямоугольное со скругленными углами 4">
            <a:extLst>
              <a:ext uri="{FF2B5EF4-FFF2-40B4-BE49-F238E27FC236}">
                <a16:creationId xmlns:a16="http://schemas.microsoft.com/office/drawing/2014/main" id="{6584FE78-E2AD-4F40-A680-7717CFA06828}"/>
              </a:ext>
            </a:extLst>
          </p:cNvPr>
          <p:cNvSpPr/>
          <p:nvPr/>
        </p:nvSpPr>
        <p:spPr>
          <a:xfrm>
            <a:off x="6455045" y="1565330"/>
            <a:ext cx="2838770" cy="1345408"/>
          </a:xfrm>
          <a:prstGeom prst="wedgeRoundRectCallout">
            <a:avLst/>
          </a:prstGeom>
          <a:solidFill>
            <a:srgbClr val="0EB0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сводной таблицы в локальной сети</a:t>
            </a:r>
          </a:p>
          <a:p>
            <a:pPr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Экономия: 15 – 30 мин.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F9200D-0B63-481C-8E2E-7A4143FF4140}"/>
              </a:ext>
            </a:extLst>
          </p:cNvPr>
          <p:cNvSpPr/>
          <p:nvPr/>
        </p:nvSpPr>
        <p:spPr>
          <a:xfrm>
            <a:off x="619932" y="3112216"/>
            <a:ext cx="2154265" cy="316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E68952-1A2F-4709-8D0A-BF0F64AE28F9}"/>
              </a:ext>
            </a:extLst>
          </p:cNvPr>
          <p:cNvSpPr/>
          <p:nvPr/>
        </p:nvSpPr>
        <p:spPr>
          <a:xfrm>
            <a:off x="3611105" y="3112217"/>
            <a:ext cx="2262753" cy="316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8F0A06B-CEEB-431B-9613-A30EE6DDF294}"/>
              </a:ext>
            </a:extLst>
          </p:cNvPr>
          <p:cNvSpPr/>
          <p:nvPr/>
        </p:nvSpPr>
        <p:spPr>
          <a:xfrm>
            <a:off x="6642314" y="3112217"/>
            <a:ext cx="2651501" cy="316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МО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54DD010-34ED-4AB0-94F6-F4D05399D41B}"/>
              </a:ext>
            </a:extLst>
          </p:cNvPr>
          <p:cNvSpPr/>
          <p:nvPr/>
        </p:nvSpPr>
        <p:spPr>
          <a:xfrm>
            <a:off x="619932" y="3630478"/>
            <a:ext cx="2154265" cy="15343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анализ КР по классам с использованием диагностических карт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DBD75F7-0E11-4586-BA54-DABC8473C1CB}"/>
              </a:ext>
            </a:extLst>
          </p:cNvPr>
          <p:cNvSpPr/>
          <p:nvPr/>
        </p:nvSpPr>
        <p:spPr>
          <a:xfrm>
            <a:off x="3611106" y="3630479"/>
            <a:ext cx="2262752" cy="1534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Вносит результаты в общий электронный документ, размещенный в сети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3389AE6-0BB7-4C5B-8573-E6A3768D3F3B}"/>
              </a:ext>
            </a:extLst>
          </p:cNvPr>
          <p:cNvSpPr/>
          <p:nvPr/>
        </p:nvSpPr>
        <p:spPr>
          <a:xfrm>
            <a:off x="6710767" y="3630478"/>
            <a:ext cx="2388031" cy="1534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Передаёт отчёт заместителю директора по локальной сети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B8B57E1E-2DEA-4690-AB9B-BB61903E8616}"/>
              </a:ext>
            </a:extLst>
          </p:cNvPr>
          <p:cNvSpPr/>
          <p:nvPr/>
        </p:nvSpPr>
        <p:spPr>
          <a:xfrm>
            <a:off x="6035297" y="4397645"/>
            <a:ext cx="410705" cy="720980"/>
          </a:xfrm>
          <a:prstGeom prst="rightArrow">
            <a:avLst>
              <a:gd name="adj1" fmla="val 50000"/>
              <a:gd name="adj2" fmla="val 56076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F40645F-9E00-445D-AA34-3818B7A89807}"/>
              </a:ext>
            </a:extLst>
          </p:cNvPr>
          <p:cNvSpPr/>
          <p:nvPr/>
        </p:nvSpPr>
        <p:spPr>
          <a:xfrm>
            <a:off x="619932" y="5292672"/>
            <a:ext cx="2154265" cy="4262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– 60 мин.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4B56054-49F7-4170-8F9D-97132E6DB0DD}"/>
              </a:ext>
            </a:extLst>
          </p:cNvPr>
          <p:cNvSpPr/>
          <p:nvPr/>
        </p:nvSpPr>
        <p:spPr>
          <a:xfrm>
            <a:off x="3611106" y="5292670"/>
            <a:ext cx="2262752" cy="4262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– 45 мин.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31F598A-BE5A-4B28-A807-BAB990A4B7DF}"/>
              </a:ext>
            </a:extLst>
          </p:cNvPr>
          <p:cNvSpPr/>
          <p:nvPr/>
        </p:nvSpPr>
        <p:spPr>
          <a:xfrm>
            <a:off x="6723035" y="5292671"/>
            <a:ext cx="2388031" cy="4262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2 мин.</a:t>
            </a:r>
          </a:p>
        </p:txBody>
      </p:sp>
      <p:sp>
        <p:nvSpPr>
          <p:cNvPr id="12" name="Облачко с текстом: прямоугольное со скругленными углами 11">
            <a:extLst>
              <a:ext uri="{FF2B5EF4-FFF2-40B4-BE49-F238E27FC236}">
                <a16:creationId xmlns:a16="http://schemas.microsoft.com/office/drawing/2014/main" id="{C0F78302-ADD5-4263-BBD6-627B5E17871D}"/>
              </a:ext>
            </a:extLst>
          </p:cNvPr>
          <p:cNvSpPr/>
          <p:nvPr/>
        </p:nvSpPr>
        <p:spPr>
          <a:xfrm>
            <a:off x="9453965" y="1565329"/>
            <a:ext cx="2588217" cy="1345409"/>
          </a:xfrm>
          <a:prstGeom prst="wedgeRoundRectCallout">
            <a:avLst/>
          </a:prstGeom>
          <a:solidFill>
            <a:srgbClr val="0EB016"/>
          </a:solidFill>
          <a:ln>
            <a:solidFill>
              <a:srgbClr val="0EB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электронного документооборота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Экономия: 9 – 55 мин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DBEB22A-8407-4CF0-9223-B2FE4CFA6163}"/>
              </a:ext>
            </a:extLst>
          </p:cNvPr>
          <p:cNvSpPr/>
          <p:nvPr/>
        </p:nvSpPr>
        <p:spPr>
          <a:xfrm>
            <a:off x="9670942" y="3112217"/>
            <a:ext cx="2231756" cy="316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4872737-969F-4163-AFD0-94D2B8C04015}"/>
              </a:ext>
            </a:extLst>
          </p:cNvPr>
          <p:cNvSpPr/>
          <p:nvPr/>
        </p:nvSpPr>
        <p:spPr>
          <a:xfrm>
            <a:off x="9810428" y="3630479"/>
            <a:ext cx="2092270" cy="1534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 справку на основе готовых документов в сети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F058D89-9820-41C2-924B-0468EF8255D5}"/>
              </a:ext>
            </a:extLst>
          </p:cNvPr>
          <p:cNvSpPr/>
          <p:nvPr/>
        </p:nvSpPr>
        <p:spPr>
          <a:xfrm>
            <a:off x="9810428" y="5292670"/>
            <a:ext cx="2092270" cy="4262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– 45 мин</a:t>
            </a:r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id="{18BA1FA4-08DD-49FF-AB5D-54E5E79B5FEF}"/>
              </a:ext>
            </a:extLst>
          </p:cNvPr>
          <p:cNvSpPr/>
          <p:nvPr/>
        </p:nvSpPr>
        <p:spPr>
          <a:xfrm>
            <a:off x="2991175" y="4397645"/>
            <a:ext cx="449449" cy="565692"/>
          </a:xfrm>
          <a:prstGeom prst="rightArrow">
            <a:avLst>
              <a:gd name="adj1" fmla="val 50000"/>
              <a:gd name="adj2" fmla="val 4655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: вправо 25">
            <a:extLst>
              <a:ext uri="{FF2B5EF4-FFF2-40B4-BE49-F238E27FC236}">
                <a16:creationId xmlns:a16="http://schemas.microsoft.com/office/drawing/2014/main" id="{2E4C5F4A-AA23-478E-BF7B-8A90ABD6B787}"/>
              </a:ext>
            </a:extLst>
          </p:cNvPr>
          <p:cNvSpPr/>
          <p:nvPr/>
        </p:nvSpPr>
        <p:spPr>
          <a:xfrm>
            <a:off x="9219554" y="4376182"/>
            <a:ext cx="590874" cy="608618"/>
          </a:xfrm>
          <a:prstGeom prst="rightArrow">
            <a:avLst>
              <a:gd name="adj1" fmla="val 53909"/>
              <a:gd name="adj2" fmla="val 401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B6B838F0-6A0C-48E2-B889-AFA797454512}"/>
              </a:ext>
            </a:extLst>
          </p:cNvPr>
          <p:cNvSpPr/>
          <p:nvPr/>
        </p:nvSpPr>
        <p:spPr>
          <a:xfrm>
            <a:off x="1162372" y="5931981"/>
            <a:ext cx="9903417" cy="518263"/>
          </a:xfrm>
          <a:prstGeom prst="rect">
            <a:avLst/>
          </a:prstGeom>
          <a:solidFill>
            <a:srgbClr val="0FF9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ЭКОНОМИЯ: 174 – 258 мин.            ВПП: 106 – 152 мин.       КОЭФ.: 60% - 62%</a:t>
            </a:r>
          </a:p>
        </p:txBody>
      </p:sp>
    </p:spTree>
    <p:extLst>
      <p:ext uri="{BB962C8B-B14F-4D97-AF65-F5344CB8AC3E}">
        <p14:creationId xmlns:p14="http://schemas.microsoft.com/office/powerpoint/2010/main" val="2047646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153">
            <a:extLst>
              <a:ext uri="{FF2B5EF4-FFF2-40B4-BE49-F238E27FC236}">
                <a16:creationId xmlns:a16="http://schemas.microsoft.com/office/drawing/2014/main" id="{8640B9F4-7D93-43C3-AD6E-F0C165C0BD01}"/>
              </a:ext>
            </a:extLst>
          </p:cNvPr>
          <p:cNvGrpSpPr/>
          <p:nvPr/>
        </p:nvGrpSpPr>
        <p:grpSpPr>
          <a:xfrm>
            <a:off x="478094" y="474727"/>
            <a:ext cx="1660672" cy="1385070"/>
            <a:chOff x="-5104" y="-4190"/>
            <a:chExt cx="1981200" cy="1901952"/>
          </a:xfrm>
        </p:grpSpPr>
        <p:sp>
          <p:nvSpPr>
            <p:cNvPr id="3" name="Shape 1074">
              <a:extLst>
                <a:ext uri="{FF2B5EF4-FFF2-40B4-BE49-F238E27FC236}">
                  <a16:creationId xmlns:a16="http://schemas.microsoft.com/office/drawing/2014/main" id="{F1857C9E-E56E-40E9-9204-253FB54617F2}"/>
                </a:ext>
              </a:extLst>
            </p:cNvPr>
            <p:cNvSpPr/>
            <p:nvPr/>
          </p:nvSpPr>
          <p:spPr>
            <a:xfrm>
              <a:off x="0" y="0"/>
              <a:ext cx="1973809" cy="1897380"/>
            </a:xfrm>
            <a:custGeom>
              <a:avLst/>
              <a:gdLst/>
              <a:ahLst/>
              <a:cxnLst/>
              <a:rect l="0" t="0" r="0" b="0"/>
              <a:pathLst>
                <a:path w="1973809" h="1897380">
                  <a:moveTo>
                    <a:pt x="163055" y="0"/>
                  </a:moveTo>
                  <a:lnTo>
                    <a:pt x="1810741" y="0"/>
                  </a:lnTo>
                  <a:cubicBezTo>
                    <a:pt x="1900784" y="0"/>
                    <a:pt x="1973809" y="73025"/>
                    <a:pt x="1973809" y="163068"/>
                  </a:cubicBezTo>
                  <a:lnTo>
                    <a:pt x="1973809" y="1734312"/>
                  </a:lnTo>
                  <a:cubicBezTo>
                    <a:pt x="1973809" y="1824355"/>
                    <a:pt x="1900784" y="1897380"/>
                    <a:pt x="1810741" y="1897380"/>
                  </a:cubicBezTo>
                  <a:lnTo>
                    <a:pt x="163055" y="1897380"/>
                  </a:lnTo>
                  <a:cubicBezTo>
                    <a:pt x="73000" y="1897380"/>
                    <a:pt x="0" y="1824355"/>
                    <a:pt x="0" y="1734312"/>
                  </a:cubicBezTo>
                  <a:lnTo>
                    <a:pt x="0" y="163068"/>
                  </a:lnTo>
                  <a:cubicBezTo>
                    <a:pt x="0" y="73025"/>
                    <a:pt x="73000" y="0"/>
                    <a:pt x="163055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DEDE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4" name="Picture 10070">
              <a:extLst>
                <a:ext uri="{FF2B5EF4-FFF2-40B4-BE49-F238E27FC236}">
                  <a16:creationId xmlns:a16="http://schemas.microsoft.com/office/drawing/2014/main" id="{E607C416-300A-4DA9-8618-C1ED73674CA0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-5104" y="-4190"/>
              <a:ext cx="1981200" cy="1901952"/>
            </a:xfrm>
            <a:prstGeom prst="rect">
              <a:avLst/>
            </a:prstGeom>
          </p:spPr>
        </p:pic>
      </p:grpSp>
      <p:pic>
        <p:nvPicPr>
          <p:cNvPr id="5" name="Picture 1083">
            <a:extLst>
              <a:ext uri="{FF2B5EF4-FFF2-40B4-BE49-F238E27FC236}">
                <a16:creationId xmlns:a16="http://schemas.microsoft.com/office/drawing/2014/main" id="{1E6C6942-25FB-4547-9FF0-D9FFCA323AA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8094" y="4885840"/>
            <a:ext cx="1304211" cy="1494382"/>
          </a:xfrm>
          <a:prstGeom prst="rect">
            <a:avLst/>
          </a:prstGeom>
        </p:spPr>
      </p:pic>
      <p:pic>
        <p:nvPicPr>
          <p:cNvPr id="6" name="Picture 1085">
            <a:extLst>
              <a:ext uri="{FF2B5EF4-FFF2-40B4-BE49-F238E27FC236}">
                <a16:creationId xmlns:a16="http://schemas.microsoft.com/office/drawing/2014/main" id="{53561A6C-08A2-4F7C-A582-B0475AC0EEA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0637606" y="5067133"/>
            <a:ext cx="1057275" cy="12909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E13141-7E28-4C05-ABA1-C8EDE8AB2A68}"/>
              </a:ext>
            </a:extLst>
          </p:cNvPr>
          <p:cNvSpPr txBox="1"/>
          <p:nvPr/>
        </p:nvSpPr>
        <p:spPr>
          <a:xfrm rot="10800000" flipV="1">
            <a:off x="2758698" y="474728"/>
            <a:ext cx="6974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5BFE55-BBEE-4629-808B-1B777CDAB19B}"/>
              </a:ext>
            </a:extLst>
          </p:cNvPr>
          <p:cNvSpPr txBox="1"/>
          <p:nvPr/>
        </p:nvSpPr>
        <p:spPr>
          <a:xfrm>
            <a:off x="2014781" y="1145389"/>
            <a:ext cx="35525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Устранили потери времени в процессе: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 информации;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подготовке  сводного анализа контрольных работ.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AC3D4C-DDBD-4F9C-B169-20ECF2E44163}"/>
              </a:ext>
            </a:extLst>
          </p:cNvPr>
          <p:cNvSpPr txBox="1"/>
          <p:nvPr/>
        </p:nvSpPr>
        <p:spPr>
          <a:xfrm>
            <a:off x="6096000" y="1145388"/>
            <a:ext cx="5279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Организовали: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внутрикорпоративное обучение для педагогических работников МБОУ ООШ №15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Сформировалась команда единомышленников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0DEC5-035E-4F1C-A59D-79A73B74AC46}"/>
              </a:ext>
            </a:extLst>
          </p:cNvPr>
          <p:cNvSpPr txBox="1"/>
          <p:nvPr/>
        </p:nvSpPr>
        <p:spPr>
          <a:xfrm rot="10800000" flipV="1">
            <a:off x="1549831" y="2958459"/>
            <a:ext cx="42465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Отсутствовал единый подход при  анализе контрольных работ.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Большие потери времени при передачи информации.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653434-AEEA-4EDB-B8D7-4E1B3DCF2B5D}"/>
              </a:ext>
            </a:extLst>
          </p:cNvPr>
          <p:cNvSpPr txBox="1"/>
          <p:nvPr/>
        </p:nvSpPr>
        <p:spPr>
          <a:xfrm>
            <a:off x="7067227" y="3014853"/>
            <a:ext cx="42465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СТАЛО: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оценочные карты, сводная таблица для единообразного предоставления информации.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Введён электронный документооборот.</a:t>
            </a:r>
          </a:p>
        </p:txBody>
      </p:sp>
    </p:spTree>
    <p:extLst>
      <p:ext uri="{BB962C8B-B14F-4D97-AF65-F5344CB8AC3E}">
        <p14:creationId xmlns:p14="http://schemas.microsoft.com/office/powerpoint/2010/main" val="172241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E13141-7E28-4C05-ABA1-C8EDE8AB2A68}"/>
              </a:ext>
            </a:extLst>
          </p:cNvPr>
          <p:cNvSpPr txBox="1"/>
          <p:nvPr/>
        </p:nvSpPr>
        <p:spPr>
          <a:xfrm rot="10800000" flipV="1">
            <a:off x="2758698" y="474728"/>
            <a:ext cx="6974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C46E06C-7279-4977-8AC7-C5D559B1C717}"/>
              </a:ext>
            </a:extLst>
          </p:cNvPr>
          <p:cNvSpPr/>
          <p:nvPr/>
        </p:nvSpPr>
        <p:spPr>
          <a:xfrm>
            <a:off x="1828800" y="1788411"/>
            <a:ext cx="1859796" cy="1565329"/>
          </a:xfrm>
          <a:prstGeom prst="rect">
            <a:avLst/>
          </a:prstGeom>
          <a:solidFill>
            <a:srgbClr val="D11A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- 62%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000DE0C-A0D9-4B33-A7D6-53B02D3A8EB2}"/>
              </a:ext>
            </a:extLst>
          </p:cNvPr>
          <p:cNvSpPr/>
          <p:nvPr/>
        </p:nvSpPr>
        <p:spPr>
          <a:xfrm>
            <a:off x="1828800" y="3239146"/>
            <a:ext cx="1859796" cy="2696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 – 152 мин.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5D7738-1D09-4BE4-9C0B-BCC022E911E7}"/>
              </a:ext>
            </a:extLst>
          </p:cNvPr>
          <p:cNvSpPr txBox="1"/>
          <p:nvPr/>
        </p:nvSpPr>
        <p:spPr>
          <a:xfrm>
            <a:off x="7671661" y="1704813"/>
            <a:ext cx="1859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</a:t>
            </a:r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7D59E8CD-9B91-4618-8105-9F4E7BBBBFC9}"/>
              </a:ext>
            </a:extLst>
          </p:cNvPr>
          <p:cNvSpPr/>
          <p:nvPr/>
        </p:nvSpPr>
        <p:spPr>
          <a:xfrm>
            <a:off x="8276094" y="2340244"/>
            <a:ext cx="573437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B29F4A-9C73-4EB2-8D69-EF9CED65C15C}"/>
              </a:ext>
            </a:extLst>
          </p:cNvPr>
          <p:cNvSpPr txBox="1"/>
          <p:nvPr/>
        </p:nvSpPr>
        <p:spPr>
          <a:xfrm>
            <a:off x="4680489" y="3239146"/>
            <a:ext cx="6447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времени на составление анализа контрольных работ.</a:t>
            </a:r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12184165-56C9-4E92-AD9C-95D8E8925AC0}"/>
              </a:ext>
            </a:extLst>
          </p:cNvPr>
          <p:cNvSpPr/>
          <p:nvPr/>
        </p:nvSpPr>
        <p:spPr>
          <a:xfrm>
            <a:off x="8276094" y="4386020"/>
            <a:ext cx="573438" cy="557939"/>
          </a:xfrm>
          <a:prstGeom prst="downArrow">
            <a:avLst>
              <a:gd name="adj1" fmla="val 50000"/>
              <a:gd name="adj2" fmla="val 563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DAE427-D367-4EB6-89FC-82CDAF437082}"/>
              </a:ext>
            </a:extLst>
          </p:cNvPr>
          <p:cNvSpPr txBox="1"/>
          <p:nvPr/>
        </p:nvSpPr>
        <p:spPr>
          <a:xfrm rot="10800000" flipV="1">
            <a:off x="4881967" y="5656880"/>
            <a:ext cx="6757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времени на передачу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2961812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785</Words>
  <Application>Microsoft Office PowerPoint</Application>
  <PresentationFormat>Широкоэкранный</PresentationFormat>
  <Paragraphs>151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ВЕДЕНИЕ В ПРЕДМЕТНУЮ ОБЛАСТЬ (ОПИСАНИЕ СИТУАЦИИ «КАК ЕСТЬ») Карта текущего состояния процесса  «Оптимизация процесса подготовки сводного анализа контрольных работ»</vt:lpstr>
      <vt:lpstr>ВЕДЕНИЕ В ПРЕДМЕТНУЮ ОБЛАСТЬ (ОПИСАНИЕ СИТУАЦИИ «КАК ЕСТЬ») Карта текущего состояния процесса  «Оптимизация процесса подготовки сводного анализа контрольных работ»</vt:lpstr>
      <vt:lpstr>Презентация PowerPoint</vt:lpstr>
      <vt:lpstr>Презентация PowerPoint</vt:lpstr>
      <vt:lpstr>ВЕДЕНИЕ В ПРЕДМЕТНУЮ ОБЛАСТЬ (ОПИСАНИЕ СИТУАЦИИ «КАК ЕСТЬ») Карта текущего состояния процесса «Оптимизация процесса подготовки сводного анализа контрольных работ»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ПУТИ ИХ РЕШЕНИЯ</dc:title>
  <dc:creator>User</dc:creator>
  <cp:lastModifiedBy>дмитрий Иванов</cp:lastModifiedBy>
  <cp:revision>34</cp:revision>
  <dcterms:created xsi:type="dcterms:W3CDTF">2021-03-20T15:27:11Z</dcterms:created>
  <dcterms:modified xsi:type="dcterms:W3CDTF">2021-03-22T01:08:58Z</dcterms:modified>
</cp:coreProperties>
</file>