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0" r:id="rId3"/>
    <p:sldId id="271" r:id="rId4"/>
    <p:sldId id="274" r:id="rId5"/>
    <p:sldId id="276" r:id="rId6"/>
    <p:sldId id="258" r:id="rId7"/>
    <p:sldId id="259" r:id="rId8"/>
    <p:sldId id="260" r:id="rId9"/>
    <p:sldId id="261" r:id="rId10"/>
    <p:sldId id="263" r:id="rId11"/>
    <p:sldId id="265" r:id="rId12"/>
    <p:sldId id="268" r:id="rId13"/>
    <p:sldId id="267" r:id="rId14"/>
    <p:sldId id="266" r:id="rId15"/>
    <p:sldId id="264" r:id="rId16"/>
    <p:sldId id="279" r:id="rId17"/>
    <p:sldId id="277" r:id="rId18"/>
    <p:sldId id="27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  <a:srgbClr val="2399E9"/>
    <a:srgbClr val="34838E"/>
    <a:srgbClr val="28E0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8" autoAdjust="0"/>
    <p:restoredTop sz="94660"/>
  </p:normalViewPr>
  <p:slideViewPr>
    <p:cSldViewPr>
      <p:cViewPr varScale="1">
        <p:scale>
          <a:sx n="99" d="100"/>
          <a:sy n="99" d="100"/>
        </p:scale>
        <p:origin x="-16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FC92D-519B-416B-80B6-D9EA44C0BDF5}" type="datetimeFigureOut">
              <a:rPr lang="ru-RU" smtClean="0"/>
              <a:pPr/>
              <a:t>01.10.2023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2C7A-DE77-4816-A701-C621FB85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5.jpe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jpeg"/><Relationship Id="rId5" Type="http://schemas.openxmlformats.org/officeDocument/2006/relationships/image" Target="../media/image1.png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://i.otdoxni-travel.ru/u/pic/5b/28f29cb28711e3bd645fba3f19a22d/-/8533b9a3.png" TargetMode="External"/><Relationship Id="rId3" Type="http://schemas.openxmlformats.org/officeDocument/2006/relationships/hyperlink" Target="http://scontent.cdninstagram.com/hphotos-xfa1/t51.2885-15/e15/11007920_483410701813244_622535990_n.jpg" TargetMode="External"/><Relationship Id="rId7" Type="http://schemas.openxmlformats.org/officeDocument/2006/relationships/hyperlink" Target="http://img3.proshkolu.ru/content/media/pic/std/2000000/1512000/1511665-e1ce5b7a2fadfa3b.png" TargetMode="External"/><Relationship Id="rId12" Type="http://schemas.openxmlformats.org/officeDocument/2006/relationships/hyperlink" Target="http://www.igraza.ru/page-3-2-12.html" TargetMode="External"/><Relationship Id="rId2" Type="http://schemas.openxmlformats.org/officeDocument/2006/relationships/hyperlink" Target="http://1.bp.blogspot.com/_ydUaFvN93Hs/TSuFFtUJrDI/AAAAAAAAAEY/MI1wG2iGNAk/s320/March_Break_Cartoon_4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static2.keep4u.ru/2012/10/17/13200c807c8814cb522a435b52a792ed.png" TargetMode="External"/><Relationship Id="rId11" Type="http://schemas.openxmlformats.org/officeDocument/2006/relationships/hyperlink" Target="http://images.bizorg.su/goods/183/180/s_1831805.jpeg" TargetMode="External"/><Relationship Id="rId5" Type="http://schemas.openxmlformats.org/officeDocument/2006/relationships/hyperlink" Target="http://sova-sovet.ru/img/vesna.jpg" TargetMode="External"/><Relationship Id="rId10" Type="http://schemas.openxmlformats.org/officeDocument/2006/relationships/hyperlink" Target="http://nachalo4ka.ru/wp-content/uploads/2014/08/037-300x300.png" TargetMode="External"/><Relationship Id="rId4" Type="http://schemas.openxmlformats.org/officeDocument/2006/relationships/hyperlink" Target="http://cdn.st100sp.com/cache_pictures/022057068/thumb300" TargetMode="External"/><Relationship Id="rId9" Type="http://schemas.openxmlformats.org/officeDocument/2006/relationships/hyperlink" Target="http://www.directoalamesa.com/wp-content/uploads/2013/12/Mantequilla-y-cuchillo-300x231.jpeg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blocs.xtec.cat/speakrecord/files/2014/07/boy-body-parts-thumb24321414-300x265.jpg" TargetMode="External"/><Relationship Id="rId3" Type="http://schemas.openxmlformats.org/officeDocument/2006/relationships/hyperlink" Target="http://www.bellybytes.com/bellybytes/images/frozen-salad.png" TargetMode="External"/><Relationship Id="rId7" Type="http://schemas.openxmlformats.org/officeDocument/2006/relationships/hyperlink" Target="http://pinehurstmobiledetailing.com/wp-content/uploads/2014/04/iStock_000026069474Large.jpg" TargetMode="External"/><Relationship Id="rId12" Type="http://schemas.openxmlformats.org/officeDocument/2006/relationships/hyperlink" Target="http://zezete2.z.e.pic.centerblog.net/o/d9810418.png" TargetMode="External"/><Relationship Id="rId2" Type="http://schemas.openxmlformats.org/officeDocument/2006/relationships/hyperlink" Target="http://cs620826.vk.me/v620826720/19dd3/teBR8_aX6HQ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photo.md/images/2014/11/02/fotolia_17012544.jpg" TargetMode="External"/><Relationship Id="rId11" Type="http://schemas.openxmlformats.org/officeDocument/2006/relationships/hyperlink" Target="http://images.clipartpanda.com/reed-clipart-Anonymous_reed.png" TargetMode="External"/><Relationship Id="rId5" Type="http://schemas.openxmlformats.org/officeDocument/2006/relationships/hyperlink" Target="http://all4design.ru/uploads/images/Food/preview/Food_1553.jpg" TargetMode="External"/><Relationship Id="rId10" Type="http://schemas.openxmlformats.org/officeDocument/2006/relationships/hyperlink" Target="https://im0-tub-ru.yandex.net/i?id=c4714fa18d338acf7c0fa0a29533b19a&amp;n=33&amp;h=190&amp;w=217" TargetMode="External"/><Relationship Id="rId4" Type="http://schemas.openxmlformats.org/officeDocument/2006/relationships/hyperlink" Target="http://2.bp.blogspot.com/-COgtueHmPAs/TluQa2mi40I/AAAAAAAAU6k/09kq1FbSl8E/s320/dibujosdebebesdurmiendo2.jpg" TargetMode="External"/><Relationship Id="rId9" Type="http://schemas.openxmlformats.org/officeDocument/2006/relationships/hyperlink" Target="https://lh6.ggpht.com/ciOEX0FlagZwd8VSrOpRmPCRl3c7ywDs8kfWuA-uZcUXFiPzyK3lct__gxgT-HSf_L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13" Type="http://schemas.openxmlformats.org/officeDocument/2006/relationships/slide" Target="slide7.xml"/><Relationship Id="rId3" Type="http://schemas.openxmlformats.org/officeDocument/2006/relationships/image" Target="../media/image1.png"/><Relationship Id="rId7" Type="http://schemas.openxmlformats.org/officeDocument/2006/relationships/slide" Target="slide11.xml"/><Relationship Id="rId12" Type="http://schemas.openxmlformats.org/officeDocument/2006/relationships/slide" Target="slide10.xm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9.xml"/><Relationship Id="rId11" Type="http://schemas.openxmlformats.org/officeDocument/2006/relationships/slide" Target="slide13.xml"/><Relationship Id="rId5" Type="http://schemas.openxmlformats.org/officeDocument/2006/relationships/slide" Target="slide8.xml"/><Relationship Id="rId15" Type="http://schemas.openxmlformats.org/officeDocument/2006/relationships/image" Target="../media/image3.png"/><Relationship Id="rId10" Type="http://schemas.openxmlformats.org/officeDocument/2006/relationships/slide" Target="slide15.xml"/><Relationship Id="rId4" Type="http://schemas.openxmlformats.org/officeDocument/2006/relationships/image" Target="../media/image2.png"/><Relationship Id="rId9" Type="http://schemas.openxmlformats.org/officeDocument/2006/relationships/slide" Target="slide14.xml"/><Relationship Id="rId14" Type="http://schemas.openxmlformats.org/officeDocument/2006/relationships/slide" Target="slide1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1.png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 r="6520"/>
          <a:stretch>
            <a:fillRect/>
          </a:stretch>
        </p:blipFill>
        <p:spPr bwMode="auto">
          <a:xfrm>
            <a:off x="611560" y="2348880"/>
            <a:ext cx="3384376" cy="3857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Скругленный прямоугольник 2"/>
          <p:cNvSpPr/>
          <p:nvPr/>
        </p:nvSpPr>
        <p:spPr>
          <a:xfrm>
            <a:off x="3995936" y="2780928"/>
            <a:ext cx="4392488" cy="1800200"/>
          </a:xfrm>
          <a:prstGeom prst="roundRect">
            <a:avLst/>
          </a:prstGeom>
          <a:gradFill flip="none" rotWithShape="1">
            <a:gsLst>
              <a:gs pos="0">
                <a:srgbClr val="2399E9">
                  <a:tint val="66000"/>
                  <a:satMod val="160000"/>
                </a:srgbClr>
              </a:gs>
              <a:gs pos="50000">
                <a:srgbClr val="2399E9">
                  <a:tint val="44500"/>
                  <a:satMod val="160000"/>
                </a:srgbClr>
              </a:gs>
              <a:gs pos="100000">
                <a:srgbClr val="2399E9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rgbClr val="2399E9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«Мышкины забавы. Поиграем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в анаграммы»</a:t>
            </a:r>
            <a:endParaRPr lang="ru-RU" sz="4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ForwardNext">
            <a:avLst/>
          </a:prstGeom>
          <a:solidFill>
            <a:srgbClr val="2399E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779912" y="1988840"/>
            <a:ext cx="46805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Интерактивная игра</a:t>
            </a:r>
            <a:endParaRPr lang="ru-RU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9104" y="548680"/>
            <a:ext cx="5341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МБДОУ «</a:t>
            </a:r>
            <a:r>
              <a:rPr lang="ru-RU" b="1" dirty="0" err="1" smtClean="0">
                <a:solidFill>
                  <a:srgbClr val="002060"/>
                </a:solidFill>
                <a:latin typeface="Monotype Corsiva" pitchFamily="66" charset="0"/>
              </a:rPr>
              <a:t>Чусовитинский</a:t>
            </a:r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 детский сад №23 «Колокольчик»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03674" y="5229200"/>
            <a:ext cx="36247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Автор: Клюева Яна Евгеньевна воспитатель высшей категории</a:t>
            </a:r>
          </a:p>
        </p:txBody>
      </p:sp>
      <p:sp>
        <p:nvSpPr>
          <p:cNvPr id="8" name="Управляющая кнопка: сведения 7">
            <a:hlinkClick r:id="rId3" action="ppaction://hlinksldjump" highlightClick="1"/>
          </p:cNvPr>
          <p:cNvSpPr/>
          <p:nvPr/>
        </p:nvSpPr>
        <p:spPr>
          <a:xfrm>
            <a:off x="323528" y="6309320"/>
            <a:ext cx="288032" cy="288032"/>
          </a:xfrm>
          <a:prstGeom prst="actionButtonInformation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Географию со мной</a:t>
            </a:r>
          </a:p>
          <a:p>
            <a:pPr algn="ctr"/>
            <a:r>
              <a:rPr lang="ru-RU" sz="2800" dirty="0" smtClean="0"/>
              <a:t>Изучают в школе дети.</a:t>
            </a:r>
          </a:p>
          <a:p>
            <a:pPr algn="ctr"/>
            <a:r>
              <a:rPr lang="ru-RU" sz="2800" dirty="0" smtClean="0"/>
              <a:t>Дай порядок букв иной –</a:t>
            </a:r>
          </a:p>
          <a:p>
            <a:pPr algn="ctr"/>
            <a:r>
              <a:rPr lang="ru-RU" sz="2800" dirty="0" smtClean="0"/>
              <a:t>И найдёшь меня в буфете.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2" name="Группа 107"/>
          <p:cNvGrpSpPr/>
          <p:nvPr/>
        </p:nvGrpSpPr>
        <p:grpSpPr>
          <a:xfrm>
            <a:off x="2771800" y="2276872"/>
            <a:ext cx="3528392" cy="648072"/>
            <a:chOff x="2771800" y="2276872"/>
            <a:chExt cx="3528392" cy="648072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93204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565212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>
                <a:latin typeface="Arial Black" pitchFamily="34" charset="0"/>
              </a:endParaRPr>
            </a:p>
          </p:txBody>
        </p:sp>
      </p:grpSp>
      <p:grpSp>
        <p:nvGrpSpPr>
          <p:cNvPr id="3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843808" y="2204864"/>
            <a:ext cx="3456384" cy="792088"/>
            <a:chOff x="2843808" y="2204864"/>
            <a:chExt cx="3456384" cy="792088"/>
          </a:xfrm>
        </p:grpSpPr>
        <p:sp>
          <p:nvSpPr>
            <p:cNvPr id="109" name="TextBox 108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596340" y="2227511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271409" y="2227511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04864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2843808" y="2947591"/>
            <a:ext cx="3456384" cy="769441"/>
            <a:chOff x="2843808" y="2227511"/>
            <a:chExt cx="3456384" cy="769441"/>
          </a:xfrm>
        </p:grpSpPr>
        <p:sp>
          <p:nvSpPr>
            <p:cNvPr id="35" name="TextBox 34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3968" y="2227511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8" name="Группа 47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19471" name="Picture 15" descr="http://www.bellybytes.com/bellybytes/images/frozen-salad.png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44208" y="1124744"/>
              <a:ext cx="1944216" cy="1466237"/>
            </a:xfrm>
            <a:prstGeom prst="rect">
              <a:avLst/>
            </a:prstGeom>
            <a:noFill/>
          </p:spPr>
        </p:pic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grpSp>
        <p:nvGrpSpPr>
          <p:cNvPr id="42" name="Группа 41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9218" name="Picture 2" descr="http://cdn.st100sp.com/cache_pictures/022057068/thumb300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1043608" y="1052736"/>
              <a:ext cx="1184465" cy="1512168"/>
            </a:xfrm>
            <a:prstGeom prst="rect">
              <a:avLst/>
            </a:prstGeom>
            <a:noFill/>
          </p:spPr>
        </p:pic>
      </p:grp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223224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400" dirty="0" smtClean="0"/>
              <a:t>Роли я играл на сцене,</a:t>
            </a:r>
          </a:p>
          <a:p>
            <a:pPr algn="ctr"/>
            <a:r>
              <a:rPr lang="ru-RU" sz="2400" dirty="0" smtClean="0"/>
              <a:t>Выступал и на арене.</a:t>
            </a:r>
          </a:p>
          <a:p>
            <a:pPr algn="ctr"/>
            <a:r>
              <a:rPr lang="ru-RU" sz="2400" dirty="0" smtClean="0"/>
              <a:t>Буквы, видно, подшутили -</a:t>
            </a:r>
          </a:p>
          <a:p>
            <a:pPr algn="ctr"/>
            <a:r>
              <a:rPr lang="ru-RU" sz="2400" dirty="0" smtClean="0"/>
              <a:t>Меня в утварь превратили.</a:t>
            </a:r>
          </a:p>
          <a:p>
            <a:pPr algn="ctr"/>
            <a:r>
              <a:rPr lang="ru-RU" sz="2400" dirty="0" smtClean="0"/>
              <a:t>И теперь на кухне ловко</a:t>
            </a:r>
          </a:p>
          <a:p>
            <a:pPr algn="ctr"/>
            <a:r>
              <a:rPr lang="ru-RU" sz="2400" dirty="0" smtClean="0"/>
              <a:t>Натираю я морковку.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2" name="Группа 107"/>
          <p:cNvGrpSpPr/>
          <p:nvPr/>
        </p:nvGrpSpPr>
        <p:grpSpPr>
          <a:xfrm>
            <a:off x="2771800" y="2276872"/>
            <a:ext cx="3528392" cy="648072"/>
            <a:chOff x="2771800" y="2276872"/>
            <a:chExt cx="3528392" cy="648072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93204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565212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>
                <a:latin typeface="Arial Black" pitchFamily="34" charset="0"/>
              </a:endParaRPr>
            </a:p>
          </p:txBody>
        </p:sp>
      </p:grpSp>
      <p:grpSp>
        <p:nvGrpSpPr>
          <p:cNvPr id="3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grpSp>
        <p:nvGrpSpPr>
          <p:cNvPr id="4" name="Группа 32"/>
          <p:cNvGrpSpPr/>
          <p:nvPr/>
        </p:nvGrpSpPr>
        <p:grpSpPr>
          <a:xfrm>
            <a:off x="2843808" y="2227511"/>
            <a:ext cx="3456384" cy="769441"/>
            <a:chOff x="2843808" y="2227511"/>
            <a:chExt cx="3456384" cy="769441"/>
          </a:xfrm>
        </p:grpSpPr>
        <p:sp>
          <p:nvSpPr>
            <p:cNvPr id="109" name="TextBox 108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283968" y="2227511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ё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р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2876260" y="2947591"/>
            <a:ext cx="3423932" cy="769441"/>
            <a:chOff x="2876260" y="2227511"/>
            <a:chExt cx="3423932" cy="769441"/>
          </a:xfrm>
        </p:grpSpPr>
        <p:sp>
          <p:nvSpPr>
            <p:cNvPr id="35" name="TextBox 34"/>
            <p:cNvSpPr txBox="1"/>
            <p:nvPr/>
          </p:nvSpPr>
          <p:spPr>
            <a:xfrm>
              <a:off x="2876260" y="2227511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ё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396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р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033167" y="2227511"/>
              <a:ext cx="5469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23554" name="Picture 2" descr="http://1.bp.blogspot.com/_ydUaFvN93Hs/TSuFFtUJrDI/AAAAAAAAAEY/MI1wG2iGNAk/s320/March_Break_Cartoon_4.jp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827584" y="1124744"/>
              <a:ext cx="1728192" cy="1296144"/>
            </a:xfrm>
            <a:prstGeom prst="rect">
              <a:avLst/>
            </a:prstGeom>
            <a:noFill/>
            <a:effectLst>
              <a:softEdge rad="63500"/>
            </a:effectLst>
          </p:spPr>
        </p:pic>
      </p:grpSp>
      <p:grpSp>
        <p:nvGrpSpPr>
          <p:cNvPr id="41" name="Группа 40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23556" name="Picture 4" descr="http://all4design.ru/uploads/images/Food/preview/Food_1553.jpg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16216" y="836712"/>
              <a:ext cx="1872208" cy="1872208"/>
            </a:xfrm>
            <a:prstGeom prst="rect">
              <a:avLst/>
            </a:prstGeom>
            <a:noFill/>
          </p:spPr>
        </p:pic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6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Я – время года тёплое,</a:t>
            </a:r>
          </a:p>
          <a:p>
            <a:pPr algn="ctr"/>
            <a:r>
              <a:rPr lang="ru-RU" sz="2800" dirty="0" smtClean="0"/>
              <a:t>Бежим мы в лес, на реку.</a:t>
            </a:r>
          </a:p>
          <a:p>
            <a:pPr algn="ctr"/>
            <a:r>
              <a:rPr lang="ru-RU" sz="2800" dirty="0" smtClean="0"/>
              <a:t>Но буквы только переставь,</a:t>
            </a:r>
          </a:p>
          <a:p>
            <a:pPr algn="ctr"/>
            <a:r>
              <a:rPr lang="ru-RU" sz="2800" dirty="0" smtClean="0"/>
              <a:t>Я - корпус человека.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32" name="Группа 31"/>
          <p:cNvGrpSpPr/>
          <p:nvPr/>
        </p:nvGrpSpPr>
        <p:grpSpPr>
          <a:xfrm>
            <a:off x="3131840" y="3068960"/>
            <a:ext cx="2808312" cy="648072"/>
            <a:chOff x="2771800" y="3068960"/>
            <a:chExt cx="280831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457200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85192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29208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313184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3203848" y="2227511"/>
            <a:ext cx="2710656" cy="769441"/>
            <a:chOff x="3203848" y="2227511"/>
            <a:chExt cx="2710656" cy="769441"/>
          </a:xfrm>
        </p:grpSpPr>
        <p:sp>
          <p:nvSpPr>
            <p:cNvPr id="109" name="TextBox 108"/>
            <p:cNvSpPr txBox="1"/>
            <p:nvPr/>
          </p:nvSpPr>
          <p:spPr>
            <a:xfrm>
              <a:off x="3203848" y="2227511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2392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е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676460" y="2227511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35313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229496" y="3019599"/>
            <a:ext cx="2710656" cy="769441"/>
            <a:chOff x="2843808" y="2227511"/>
            <a:chExt cx="2710656" cy="769441"/>
          </a:xfrm>
        </p:grpSpPr>
        <p:sp>
          <p:nvSpPr>
            <p:cNvPr id="35" name="TextBox 34"/>
            <p:cNvSpPr txBox="1"/>
            <p:nvPr/>
          </p:nvSpPr>
          <p:spPr>
            <a:xfrm>
              <a:off x="2843808" y="2227511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е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3968" y="2227511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0" name="Группа 39"/>
          <p:cNvGrpSpPr/>
          <p:nvPr/>
        </p:nvGrpSpPr>
        <p:grpSpPr>
          <a:xfrm>
            <a:off x="611560" y="692696"/>
            <a:ext cx="2232248" cy="2160240"/>
            <a:chOff x="611560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611560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5122" name="Picture 2" descr="http://i.otdoxni-travel.ru/u/pic/5b/28f29cb28711e3bd645fba3f19a22d/-/8533b9a3.pn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971600" y="908720"/>
              <a:ext cx="1742129" cy="1728192"/>
            </a:xfrm>
            <a:prstGeom prst="rect">
              <a:avLst/>
            </a:prstGeom>
            <a:noFill/>
          </p:spPr>
        </p:pic>
      </p:grpSp>
      <p:grpSp>
        <p:nvGrpSpPr>
          <p:cNvPr id="41" name="Группа 40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5124" name="Picture 4" descr="http://s-media-cache-ak0.pinimg.com/236x/85/d9/44/85d94476f89098ceee6bf478f49cf64c.jpg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921966" y="764704"/>
              <a:ext cx="1034410" cy="2016224"/>
            </a:xfrm>
            <a:prstGeom prst="rect">
              <a:avLst/>
            </a:prstGeom>
            <a:noFill/>
          </p:spPr>
        </p:pic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611560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6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Все девчонки с ней играют,</a:t>
            </a:r>
          </a:p>
          <a:p>
            <a:pPr algn="ctr"/>
            <a:r>
              <a:rPr lang="ru-RU" sz="2800" dirty="0" smtClean="0"/>
              <a:t>Платья без конца меняют.</a:t>
            </a:r>
          </a:p>
          <a:p>
            <a:pPr algn="ctr"/>
            <a:r>
              <a:rPr lang="ru-RU" sz="2800" dirty="0" smtClean="0"/>
              <a:t>А как буквы переставишь,</a:t>
            </a:r>
          </a:p>
          <a:p>
            <a:pPr algn="ctr"/>
            <a:r>
              <a:rPr lang="ru-RU" sz="2800" dirty="0" smtClean="0"/>
              <a:t>Сжаться кисть руки заставишь.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2" name="Группа 107"/>
          <p:cNvGrpSpPr/>
          <p:nvPr/>
        </p:nvGrpSpPr>
        <p:grpSpPr>
          <a:xfrm>
            <a:off x="2771800" y="2276872"/>
            <a:ext cx="3528392" cy="648072"/>
            <a:chOff x="2771800" y="2276872"/>
            <a:chExt cx="3528392" cy="648072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93204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565212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>
                <a:latin typeface="Arial Black" pitchFamily="34" charset="0"/>
              </a:endParaRPr>
            </a:p>
          </p:txBody>
        </p:sp>
      </p:grpSp>
      <p:grpSp>
        <p:nvGrpSpPr>
          <p:cNvPr id="3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grpSp>
        <p:nvGrpSpPr>
          <p:cNvPr id="4" name="Группа 32"/>
          <p:cNvGrpSpPr/>
          <p:nvPr/>
        </p:nvGrpSpPr>
        <p:grpSpPr>
          <a:xfrm>
            <a:off x="2771800" y="2204864"/>
            <a:ext cx="3528392" cy="769441"/>
            <a:chOff x="2771800" y="2227511"/>
            <a:chExt cx="3528392" cy="769441"/>
          </a:xfrm>
        </p:grpSpPr>
        <p:sp>
          <p:nvSpPr>
            <p:cNvPr id="109" name="TextBox 108"/>
            <p:cNvSpPr txBox="1"/>
            <p:nvPr/>
          </p:nvSpPr>
          <p:spPr>
            <a:xfrm>
              <a:off x="2771800" y="2227511"/>
              <a:ext cx="5469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563888" y="2227511"/>
              <a:ext cx="52931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у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22665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2843808" y="2947591"/>
            <a:ext cx="3456384" cy="769441"/>
            <a:chOff x="2843808" y="2227511"/>
            <a:chExt cx="3456384" cy="769441"/>
          </a:xfrm>
        </p:grpSpPr>
        <p:sp>
          <p:nvSpPr>
            <p:cNvPr id="35" name="TextBox 34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63888" y="2227511"/>
              <a:ext cx="52931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у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11960" y="2227511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5132" name="Picture 12" descr="http://img3.proshkolu.ru/content/media/pic/std/2000000/1512000/1511665-e1ce5b7a2fadfa3b.png"/>
            <p:cNvPicPr>
              <a:picLocks noChangeAspect="1" noChangeArrowheads="1"/>
            </p:cNvPicPr>
            <p:nvPr/>
          </p:nvPicPr>
          <p:blipFill>
            <a:blip r:embed="rId4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043607" y="836712"/>
              <a:ext cx="1326146" cy="1872208"/>
            </a:xfrm>
            <a:prstGeom prst="rect">
              <a:avLst/>
            </a:prstGeom>
            <a:noFill/>
          </p:spPr>
        </p:pic>
      </p:grpSp>
      <p:grpSp>
        <p:nvGrpSpPr>
          <p:cNvPr id="43" name="Группа 42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5134" name="Picture 14" descr="https://images-mix.netdna-ssl.com/w/318/h/318/q/90/upload/images/extaudio/230a02fa-a33e-4b4a-adf1-2538b46d0d82.png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660232" y="980728"/>
              <a:ext cx="1512168" cy="1512168"/>
            </a:xfrm>
            <a:prstGeom prst="rect">
              <a:avLst/>
            </a:prstGeom>
            <a:noFill/>
          </p:spPr>
        </p:pic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1" name="Picture 2"/>
          <p:cNvPicPr>
            <a:picLocks noChangeAspect="1" noChangeArrowheads="1"/>
          </p:cNvPicPr>
          <p:nvPr/>
        </p:nvPicPr>
        <p:blipFill>
          <a:blip r:embed="rId6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547664" y="4077072"/>
            <a:ext cx="5976664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Задачу ты решишь свободно,</a:t>
            </a:r>
          </a:p>
          <a:p>
            <a:pPr algn="ctr"/>
            <a:r>
              <a:rPr lang="ru-RU" sz="2800" dirty="0" smtClean="0"/>
              <a:t>Я – небольшая часть лица.</a:t>
            </a:r>
          </a:p>
          <a:p>
            <a:pPr algn="ctr"/>
            <a:r>
              <a:rPr lang="ru-RU" sz="2800" dirty="0" smtClean="0"/>
              <a:t>Но если ты прочтёшь меня с конца –</a:t>
            </a:r>
          </a:p>
          <a:p>
            <a:pPr algn="ctr"/>
            <a:r>
              <a:rPr lang="ru-RU" sz="2800" dirty="0" smtClean="0"/>
              <a:t>Во мне увидеть можно что угодно.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44" name="Группа 43"/>
          <p:cNvGrpSpPr/>
          <p:nvPr/>
        </p:nvGrpSpPr>
        <p:grpSpPr>
          <a:xfrm>
            <a:off x="3491880" y="2276872"/>
            <a:ext cx="2088232" cy="648072"/>
            <a:chOff x="2771800" y="2276872"/>
            <a:chExt cx="2088232" cy="648072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3506572" y="2204864"/>
            <a:ext cx="2073540" cy="792088"/>
            <a:chOff x="3506572" y="2204864"/>
            <a:chExt cx="2073540" cy="792088"/>
          </a:xfrm>
        </p:grpSpPr>
        <p:sp>
          <p:nvSpPr>
            <p:cNvPr id="109" name="TextBox 108"/>
            <p:cNvSpPr txBox="1"/>
            <p:nvPr/>
          </p:nvSpPr>
          <p:spPr>
            <a:xfrm>
              <a:off x="3506572" y="2204864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28396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18740" y="2204864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" name="Группа 33"/>
          <p:cNvGrpSpPr/>
          <p:nvPr/>
        </p:nvGrpSpPr>
        <p:grpSpPr>
          <a:xfrm>
            <a:off x="3563888" y="2947591"/>
            <a:ext cx="2016224" cy="769441"/>
            <a:chOff x="3563888" y="2227511"/>
            <a:chExt cx="2016224" cy="769441"/>
          </a:xfrm>
        </p:grpSpPr>
        <p:sp>
          <p:nvSpPr>
            <p:cNvPr id="36" name="TextBox 35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396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93092" y="2227511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3076" name="Picture 4" descr="http://2.bp.blogspot.com/-COgtueHmPAs/TluQa2mi40I/AAAAAAAAU6k/09kq1FbSl8E/s320/dibujosdebebesdurmiendo2.jp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6732240" y="980728"/>
              <a:ext cx="1415857" cy="1584176"/>
            </a:xfrm>
            <a:prstGeom prst="rect">
              <a:avLst/>
            </a:prstGeom>
            <a:noFill/>
            <a:effectLst>
              <a:softEdge rad="63500"/>
            </a:effectLst>
          </p:spPr>
        </p:pic>
      </p:grpSp>
      <p:grpSp>
        <p:nvGrpSpPr>
          <p:cNvPr id="47" name="Группа 43"/>
          <p:cNvGrpSpPr/>
          <p:nvPr/>
        </p:nvGrpSpPr>
        <p:grpSpPr>
          <a:xfrm>
            <a:off x="3491880" y="3068960"/>
            <a:ext cx="2088232" cy="648072"/>
            <a:chOff x="2771800" y="2276872"/>
            <a:chExt cx="2088232" cy="648072"/>
          </a:xfrm>
        </p:grpSpPr>
        <p:sp>
          <p:nvSpPr>
            <p:cNvPr id="51" name="Прямоугольник 50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52" name="Прямоугольник 51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3506572" y="2996952"/>
            <a:ext cx="2099188" cy="769441"/>
            <a:chOff x="3506572" y="2996952"/>
            <a:chExt cx="2099188" cy="769441"/>
          </a:xfrm>
        </p:grpSpPr>
        <p:sp>
          <p:nvSpPr>
            <p:cNvPr id="48" name="TextBox 47"/>
            <p:cNvSpPr txBox="1"/>
            <p:nvPr/>
          </p:nvSpPr>
          <p:spPr>
            <a:xfrm>
              <a:off x="3506572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4298660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018740" y="2996952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grpSp>
        <p:nvGrpSpPr>
          <p:cNvPr id="35" name="Группа 34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5122" name="Picture 2" descr="http://cs620826.vk.me/v620826720/19dd3/teBR8_aX6HQ.jpg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899592" y="908720"/>
              <a:ext cx="1491109" cy="172819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Прямоугольник 82"/>
          <p:cNvSpPr/>
          <p:nvPr/>
        </p:nvSpPr>
        <p:spPr>
          <a:xfrm>
            <a:off x="565212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 Black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93204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421196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49188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77180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grpSp>
        <p:nvGrpSpPr>
          <p:cNvPr id="3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Я – защита от дождя</a:t>
            </a:r>
          </a:p>
          <a:p>
            <a:pPr algn="ctr"/>
            <a:r>
              <a:rPr lang="ru-RU" sz="2800" dirty="0" smtClean="0"/>
              <a:t>В каждом важном случае.</a:t>
            </a:r>
          </a:p>
          <a:p>
            <a:pPr algn="ctr"/>
            <a:r>
              <a:rPr lang="ru-RU" sz="2800" dirty="0" smtClean="0"/>
              <a:t>Только буквы переставь –</a:t>
            </a:r>
          </a:p>
          <a:p>
            <a:pPr algn="ctr"/>
            <a:r>
              <a:rPr lang="ru-RU" sz="2800" dirty="0" smtClean="0"/>
              <a:t>Время года лучшее.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44" name="Группа 43"/>
          <p:cNvGrpSpPr/>
          <p:nvPr/>
        </p:nvGrpSpPr>
        <p:grpSpPr>
          <a:xfrm>
            <a:off x="2832852" y="2227511"/>
            <a:ext cx="3467340" cy="769441"/>
            <a:chOff x="2832852" y="2227511"/>
            <a:chExt cx="3467340" cy="769441"/>
          </a:xfrm>
        </p:grpSpPr>
        <p:sp>
          <p:nvSpPr>
            <p:cNvPr id="111" name="TextBox 110"/>
            <p:cNvSpPr txBox="1"/>
            <p:nvPr/>
          </p:nvSpPr>
          <p:spPr>
            <a:xfrm>
              <a:off x="4283968" y="2227511"/>
              <a:ext cx="53251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в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е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832852" y="2227511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578580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4" name="Овал 93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3078" name="Picture 6" descr="http://images.bizorg.su/goods/183/180/s_1831805.jpe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899592" y="1052736"/>
              <a:ext cx="1512168" cy="151216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42" name="Группа 41"/>
          <p:cNvGrpSpPr/>
          <p:nvPr/>
        </p:nvGrpSpPr>
        <p:grpSpPr>
          <a:xfrm>
            <a:off x="6300192" y="764704"/>
            <a:ext cx="2232248" cy="2160240"/>
            <a:chOff x="6300192" y="692696"/>
            <a:chExt cx="2232248" cy="2160240"/>
          </a:xfrm>
        </p:grpSpPr>
        <p:sp>
          <p:nvSpPr>
            <p:cNvPr id="93" name="Овал 92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3080" name="Picture 8" descr="http://sova-sovet.ru/img/vesna.jpg"/>
            <p:cNvPicPr>
              <a:picLocks noChangeAspect="1" noChangeArrowheads="1"/>
            </p:cNvPicPr>
            <p:nvPr/>
          </p:nvPicPr>
          <p:blipFill>
            <a:blip r:embed="rId5" cstate="screen"/>
            <a:srcRect/>
            <a:stretch>
              <a:fillRect/>
            </a:stretch>
          </p:blipFill>
          <p:spPr bwMode="auto">
            <a:xfrm>
              <a:off x="6638251" y="908720"/>
              <a:ext cx="1534149" cy="1728192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45" name="Группа 44"/>
          <p:cNvGrpSpPr/>
          <p:nvPr/>
        </p:nvGrpSpPr>
        <p:grpSpPr>
          <a:xfrm>
            <a:off x="2843808" y="2947591"/>
            <a:ext cx="3456384" cy="769441"/>
            <a:chOff x="2843808" y="2947591"/>
            <a:chExt cx="3456384" cy="769441"/>
          </a:xfrm>
        </p:grpSpPr>
        <p:sp>
          <p:nvSpPr>
            <p:cNvPr id="35" name="TextBox 34"/>
            <p:cNvSpPr txBox="1"/>
            <p:nvPr/>
          </p:nvSpPr>
          <p:spPr>
            <a:xfrm>
              <a:off x="2843808" y="2947591"/>
              <a:ext cx="53251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в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563888" y="294759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е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283968" y="294759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993092" y="2947591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732512" y="294759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sp>
        <p:nvSpPr>
          <p:cNvPr id="47" name="Овал 46"/>
          <p:cNvSpPr/>
          <p:nvPr/>
        </p:nvSpPr>
        <p:spPr>
          <a:xfrm>
            <a:off x="6300192" y="764704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6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47" grpId="0" animBg="1"/>
      <p:bldP spid="4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852936"/>
            <a:ext cx="310881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Выноска-облако 2"/>
          <p:cNvSpPr/>
          <p:nvPr/>
        </p:nvSpPr>
        <p:spPr>
          <a:xfrm>
            <a:off x="1979712" y="548680"/>
            <a:ext cx="6192688" cy="2808312"/>
          </a:xfrm>
          <a:prstGeom prst="cloudCallout">
            <a:avLst>
              <a:gd name="adj1" fmla="val -44168"/>
              <a:gd name="adj2" fmla="val 52983"/>
            </a:avLst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rgbClr val="0099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Молодцы!!!!!</a:t>
            </a:r>
            <a:endParaRPr lang="ru-RU" sz="4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hlinkClick r:id="" action="ppaction://hlinkshowjump?jump=endshow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Использованные ресурсы: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375023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2"/>
              </a:rPr>
              <a:t>http://1.bp.blogspot.com/_ydUaFvN93Hs/TSuFFtUJrDI/AAAAAAAAAEY/MI1wG2iGNAk/s320/March_Break_Cartoon_4.jpg</a:t>
            </a:r>
            <a:r>
              <a:rPr lang="ru-RU" dirty="0" smtClean="0"/>
              <a:t>  актер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3"/>
              </a:rPr>
              <a:t>http://scontent.cdninstagram.com/hphotos-xfa1/t51.2885-15/e15/11007920_483410701813244_622535990_n.jpg</a:t>
            </a:r>
            <a:r>
              <a:rPr lang="ru-RU" dirty="0" smtClean="0"/>
              <a:t> Артек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4"/>
              </a:rPr>
              <a:t>http://cdn.st100sp.com/cache_pictures/022057068/thumb300</a:t>
            </a:r>
            <a:r>
              <a:rPr lang="ru-RU" dirty="0" smtClean="0"/>
              <a:t> атлас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5"/>
              </a:rPr>
              <a:t>http://sova-sovet.ru/img/vesna.jpg</a:t>
            </a:r>
            <a:r>
              <a:rPr lang="ru-RU" dirty="0" smtClean="0"/>
              <a:t>  весна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6"/>
              </a:rPr>
              <a:t>http://static2.keep4u.ru/2012/10/17/13200c807c8814cb522a435b52a792ed.png</a:t>
            </a:r>
            <a:r>
              <a:rPr lang="ru-RU" dirty="0" smtClean="0"/>
              <a:t> катер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7"/>
              </a:rPr>
              <a:t>http://img3.proshkolu.ru/content/media/pic/std/2000000/1512000/1511665-e1ce5b7a2fadfa3b.png</a:t>
            </a:r>
            <a:r>
              <a:rPr lang="ru-RU" dirty="0" smtClean="0"/>
              <a:t>   кукла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8"/>
              </a:rPr>
              <a:t>http://i.otdoxni-travel.ru/u/pic/5b/28f29cb28711e3bd645fba3f19a22d/-/8533b9a3.png</a:t>
            </a:r>
            <a:r>
              <a:rPr lang="ru-RU" dirty="0" smtClean="0"/>
              <a:t>  лето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9"/>
              </a:rPr>
              <a:t>http://www.directoalamesa.com/wp-content/uploads/2013/12/Mantequilla-y-cuchillo-300x231.jpeg</a:t>
            </a:r>
            <a:r>
              <a:rPr lang="ru-RU" dirty="0" smtClean="0"/>
              <a:t> масло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10"/>
              </a:rPr>
              <a:t>http://nachalo4ka.ru/wp-content/uploads/2014/08/037-300x300.png</a:t>
            </a:r>
            <a:r>
              <a:rPr lang="ru-RU" dirty="0" smtClean="0"/>
              <a:t> мышка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11"/>
              </a:rPr>
              <a:t>http://images.bizorg.su/goods/183/180/s_1831805.jpeg</a:t>
            </a:r>
            <a:r>
              <a:rPr lang="ru-RU" dirty="0" smtClean="0"/>
              <a:t>  навес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12"/>
              </a:rPr>
              <a:t>http://www.igraza.ru/page-3-2-12.html</a:t>
            </a:r>
            <a:r>
              <a:rPr lang="ru-RU" dirty="0" smtClean="0"/>
              <a:t>  - вопросы-задания</a:t>
            </a: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ForwardNex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340768"/>
            <a:ext cx="828092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2"/>
              </a:rPr>
              <a:t>http://cs620826.vk.me/v620826720/19dd3/teBR8_aX6HQ.jpg</a:t>
            </a:r>
            <a:r>
              <a:rPr lang="ru-RU" dirty="0" smtClean="0"/>
              <a:t> нос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3"/>
              </a:rPr>
              <a:t>http://www.bellybytes.com/bellybytes/images/frozen-salad.png</a:t>
            </a:r>
            <a:r>
              <a:rPr lang="ru-RU" dirty="0" smtClean="0"/>
              <a:t>  салат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4"/>
              </a:rPr>
              <a:t>http://2.bp.blogspot.com/-COgtueHmPAs/TluQa2mi40I/AAAAAAAAU6k/09kq1FbSl8E/s320/dibujosdebebesdurmiendo2.jpg</a:t>
            </a:r>
            <a:r>
              <a:rPr lang="ru-RU" dirty="0" smtClean="0"/>
              <a:t>  сон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5"/>
              </a:rPr>
              <a:t>http://all4design.ru/uploads/images/Food/preview/Food_1553.jpg</a:t>
            </a:r>
            <a:r>
              <a:rPr lang="ru-RU" dirty="0" smtClean="0"/>
              <a:t> тёрка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6"/>
              </a:rPr>
              <a:t>http://iphoto.md/images/2014/11/02/fotolia_17012544.jpg</a:t>
            </a:r>
            <a:r>
              <a:rPr lang="ru-RU" dirty="0" smtClean="0"/>
              <a:t> сосна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7"/>
              </a:rPr>
              <a:t>http://pinehurstmobiledetailing.com/wp-content/uploads/2014/04/iStock_000026069474Large.jpg</a:t>
            </a:r>
            <a:r>
              <a:rPr lang="ru-RU" dirty="0" smtClean="0"/>
              <a:t> смола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8"/>
              </a:rPr>
              <a:t>http://blocs.xtec.cat/speakrecord/files/2014/07/boy-body-parts-thumb24321414-300x265.jpg</a:t>
            </a:r>
            <a:r>
              <a:rPr lang="ru-RU" dirty="0" smtClean="0"/>
              <a:t> тело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9"/>
              </a:rPr>
              <a:t>https://lh6.ggpht.com/ciOEX0FlagZwd8VSrOpRmPCRl3c7ywDs8kfWuA-uZcUXFiPzyK3lct__gxgT-HSf_L0</a:t>
            </a:r>
            <a:r>
              <a:rPr lang="ru-RU" dirty="0" smtClean="0"/>
              <a:t> насос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10"/>
              </a:rPr>
              <a:t>https://im0-tub-ru.yandex.net/i?id=c4714fa18d338acf7c0fa0a29533b19a&amp;n=33&amp;h=190&amp;w=217</a:t>
            </a:r>
            <a:r>
              <a:rPr lang="ru-RU" dirty="0" smtClean="0"/>
              <a:t> кулак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11"/>
              </a:rPr>
              <a:t>http://images.clipartpanda.com/reed-clipart-Anonymous_reed.png</a:t>
            </a:r>
            <a:r>
              <a:rPr lang="ru-RU" dirty="0" smtClean="0"/>
              <a:t> камыш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hlinkClick r:id="rId12"/>
              </a:rPr>
              <a:t>http://zezete2.z.e.pic.centerblog.net/o/d9810418.png</a:t>
            </a:r>
            <a:r>
              <a:rPr lang="ru-RU" dirty="0" smtClean="0"/>
              <a:t>  сыр</a:t>
            </a:r>
          </a:p>
        </p:txBody>
      </p:sp>
      <p:sp>
        <p:nvSpPr>
          <p:cNvPr id="4" name="Управляющая кнопка: в начало 3">
            <a:hlinkClick r:id="" action="ppaction://hlinkshowjump?jump=firstslide" highlightClick="1"/>
          </p:cNvPr>
          <p:cNvSpPr/>
          <p:nvPr/>
        </p:nvSpPr>
        <p:spPr>
          <a:xfrm>
            <a:off x="8460432" y="6309320"/>
            <a:ext cx="360040" cy="216024"/>
          </a:xfrm>
          <a:prstGeom prst="actionButtonBeginning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Monotype Corsiva" pitchFamily="66" charset="0"/>
              </a:rPr>
              <a:t>Использованные ресурсы:</a:t>
            </a:r>
            <a:endParaRPr lang="ru-RU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852936"/>
            <a:ext cx="310881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Выноска-облако 2"/>
          <p:cNvSpPr/>
          <p:nvPr/>
        </p:nvSpPr>
        <p:spPr>
          <a:xfrm>
            <a:off x="1907704" y="548680"/>
            <a:ext cx="6192688" cy="2808312"/>
          </a:xfrm>
          <a:prstGeom prst="cloudCallout">
            <a:avLst>
              <a:gd name="adj1" fmla="val -44168"/>
              <a:gd name="adj2" fmla="val 52983"/>
            </a:avLst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rgbClr val="0099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Привет, ребята!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Я – мышка-шалунишка.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Предлагаю вам поиграть.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ForwardNext">
            <a:avLst/>
          </a:prstGeom>
          <a:solidFill>
            <a:srgbClr val="2399E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852936"/>
            <a:ext cx="310881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Выноска-облако 2"/>
          <p:cNvSpPr/>
          <p:nvPr/>
        </p:nvSpPr>
        <p:spPr>
          <a:xfrm>
            <a:off x="1907704" y="548680"/>
            <a:ext cx="6192688" cy="2808312"/>
          </a:xfrm>
          <a:prstGeom prst="cloudCallout">
            <a:avLst>
              <a:gd name="adj1" fmla="val -44168"/>
              <a:gd name="adj2" fmla="val 52983"/>
            </a:avLst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rgbClr val="0099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А играть мы будем в АНАГРАММЫ.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Знаете, что это такое?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ForwardNext">
            <a:avLst/>
          </a:prstGeom>
          <a:solidFill>
            <a:srgbClr val="2399E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852936"/>
            <a:ext cx="310881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026" name="AutoShape 2" descr="http://cs625529.vk.me/v625529777/1aca8/yn7msfzEWfw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" name="Вертикальный свиток 4"/>
          <p:cNvSpPr/>
          <p:nvPr/>
        </p:nvSpPr>
        <p:spPr>
          <a:xfrm flipH="1">
            <a:off x="3203848" y="764704"/>
            <a:ext cx="4608512" cy="5040560"/>
          </a:xfrm>
          <a:prstGeom prst="verticalScroll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rgbClr val="0099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АНАГРАММА – это слово, образованное путем перестановки букв от исходного слова.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Например,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лиса - сила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ForwardNext">
            <a:avLst/>
          </a:prstGeom>
          <a:solidFill>
            <a:srgbClr val="2399E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852936"/>
            <a:ext cx="3108814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3" name="Выноска-облако 2"/>
          <p:cNvSpPr/>
          <p:nvPr/>
        </p:nvSpPr>
        <p:spPr>
          <a:xfrm>
            <a:off x="1979712" y="548680"/>
            <a:ext cx="6192688" cy="2808312"/>
          </a:xfrm>
          <a:prstGeom prst="cloudCallout">
            <a:avLst>
              <a:gd name="adj1" fmla="val -44168"/>
              <a:gd name="adj2" fmla="val 52983"/>
            </a:avLst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lin ang="8100000" scaled="1"/>
            <a:tileRect/>
          </a:gradFill>
          <a:ln w="57150">
            <a:solidFill>
              <a:srgbClr val="0099FF"/>
            </a:solidFill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Смело нажимайте на кнопки. Отгадывайте слова. И найдёте анаграмму к слову «мышка»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4355976" y="3573016"/>
            <a:ext cx="2952328" cy="2736304"/>
            <a:chOff x="3563888" y="1196752"/>
            <a:chExt cx="4464496" cy="4464496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076056" y="1196752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2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6588224" y="1196752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3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6588224" y="2708920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6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588224" y="4221088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9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5076056" y="4221088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8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563888" y="4221088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7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76056" y="2708920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5</a:t>
              </a: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563888" y="2708920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4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3563888" y="1196752"/>
              <a:ext cx="1440160" cy="1440160"/>
            </a:xfrm>
            <a:prstGeom prst="rect">
              <a:avLst/>
            </a:prstGeom>
            <a:solidFill>
              <a:srgbClr val="2399E9"/>
            </a:solidFill>
            <a:ln w="762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 w="139700" h="139700" prst="divo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6000" dirty="0" smtClean="0">
                  <a:ln>
                    <a:solidFill>
                      <a:schemeClr val="bg1"/>
                    </a:solidFill>
                  </a:ln>
                  <a:solidFill>
                    <a:srgbClr val="002060"/>
                  </a:solidFill>
                  <a:latin typeface="Arial Black" pitchFamily="34" charset="0"/>
                </a:rPr>
                <a:t>1</a:t>
              </a:r>
              <a:endPara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8460432" y="6381328"/>
            <a:ext cx="360040" cy="216024"/>
          </a:xfrm>
          <a:prstGeom prst="actionButtonForwardNext">
            <a:avLst/>
          </a:prstGeom>
          <a:solidFill>
            <a:srgbClr val="2399E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2924944"/>
            <a:ext cx="2973648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2" name="Прямоугольник 11"/>
          <p:cNvSpPr/>
          <p:nvPr/>
        </p:nvSpPr>
        <p:spPr>
          <a:xfrm>
            <a:off x="3707904" y="1340768"/>
            <a:ext cx="4176464" cy="4176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30" name="Picture 6" descr="http://publicdomainvectors.org/tn_img/Anonymous_reed.pn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1920" y="1484784"/>
            <a:ext cx="3812708" cy="3736455"/>
          </a:xfrm>
          <a:prstGeom prst="rect">
            <a:avLst/>
          </a:prstGeom>
          <a:noFill/>
        </p:spPr>
      </p:pic>
      <p:sp>
        <p:nvSpPr>
          <p:cNvPr id="46" name="Скругленный прямоугольник 45"/>
          <p:cNvSpPr/>
          <p:nvPr/>
        </p:nvSpPr>
        <p:spPr>
          <a:xfrm>
            <a:off x="971600" y="1340768"/>
            <a:ext cx="2232248" cy="1224136"/>
          </a:xfrm>
          <a:prstGeom prst="roundRect">
            <a:avLst/>
          </a:prstGeom>
          <a:gradFill flip="none" rotWithShape="1">
            <a:gsLst>
              <a:gs pos="0">
                <a:srgbClr val="2399E9">
                  <a:tint val="66000"/>
                  <a:satMod val="160000"/>
                </a:srgbClr>
              </a:gs>
              <a:gs pos="50000">
                <a:srgbClr val="2399E9">
                  <a:tint val="44500"/>
                  <a:satMod val="160000"/>
                </a:srgbClr>
              </a:gs>
              <a:gs pos="100000">
                <a:srgbClr val="2399E9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камыш</a:t>
            </a:r>
            <a:endParaRPr lang="ru-RU" sz="3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971600" y="1340768"/>
            <a:ext cx="2232248" cy="1224136"/>
          </a:xfrm>
          <a:prstGeom prst="roundRect">
            <a:avLst/>
          </a:prstGeom>
          <a:gradFill flip="none" rotWithShape="1">
            <a:gsLst>
              <a:gs pos="0">
                <a:srgbClr val="2399E9">
                  <a:tint val="66000"/>
                  <a:satMod val="160000"/>
                </a:srgbClr>
              </a:gs>
              <a:gs pos="50000">
                <a:srgbClr val="2399E9">
                  <a:tint val="44500"/>
                  <a:satMod val="160000"/>
                </a:srgbClr>
              </a:gs>
              <a:gs pos="100000">
                <a:srgbClr val="2399E9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Arial Black" pitchFamily="34" charset="0"/>
              </a:rPr>
              <a:t>мышка</a:t>
            </a:r>
            <a:endParaRPr lang="ru-RU" sz="36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1" name="Прямоугольник 50">
            <a:hlinkClick r:id="rId5" action="ppaction://hlinksldjump"/>
          </p:cNvPr>
          <p:cNvSpPr/>
          <p:nvPr/>
        </p:nvSpPr>
        <p:spPr>
          <a:xfrm>
            <a:off x="5148064" y="1268760"/>
            <a:ext cx="1368152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2" name="Прямоугольник 51">
            <a:hlinkClick r:id="rId6" action="ppaction://hlinksldjump"/>
          </p:cNvPr>
          <p:cNvSpPr/>
          <p:nvPr/>
        </p:nvSpPr>
        <p:spPr>
          <a:xfrm>
            <a:off x="6660232" y="1412776"/>
            <a:ext cx="1152128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Прямоугольник 53">
            <a:hlinkClick r:id="rId7" action="ppaction://hlinksldjump"/>
          </p:cNvPr>
          <p:cNvSpPr/>
          <p:nvPr/>
        </p:nvSpPr>
        <p:spPr>
          <a:xfrm>
            <a:off x="5148064" y="2708920"/>
            <a:ext cx="1296144" cy="13681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Прямоугольник 48">
            <a:hlinkClick r:id="rId8" action="ppaction://hlinksldjump"/>
          </p:cNvPr>
          <p:cNvSpPr/>
          <p:nvPr/>
        </p:nvSpPr>
        <p:spPr>
          <a:xfrm>
            <a:off x="6660232" y="2780928"/>
            <a:ext cx="122413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6" name="Прямоугольник 55">
            <a:hlinkClick r:id="rId9" action="ppaction://hlinksldjump"/>
          </p:cNvPr>
          <p:cNvSpPr/>
          <p:nvPr/>
        </p:nvSpPr>
        <p:spPr>
          <a:xfrm>
            <a:off x="5148064" y="4149080"/>
            <a:ext cx="1296144" cy="144016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Прямоугольник 56">
            <a:hlinkClick r:id="rId10" action="ppaction://hlinksldjump"/>
          </p:cNvPr>
          <p:cNvSpPr/>
          <p:nvPr/>
        </p:nvSpPr>
        <p:spPr>
          <a:xfrm>
            <a:off x="6588224" y="4221088"/>
            <a:ext cx="1296144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Прямоугольник 54">
            <a:hlinkClick r:id="rId11" action="ppaction://hlinksldjump"/>
          </p:cNvPr>
          <p:cNvSpPr/>
          <p:nvPr/>
        </p:nvSpPr>
        <p:spPr>
          <a:xfrm>
            <a:off x="3779912" y="4221088"/>
            <a:ext cx="1224136" cy="129614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3" name="Прямоугольник 52">
            <a:hlinkClick r:id="rId12" action="ppaction://hlinksldjump"/>
          </p:cNvPr>
          <p:cNvSpPr/>
          <p:nvPr/>
        </p:nvSpPr>
        <p:spPr>
          <a:xfrm>
            <a:off x="3635896" y="2780928"/>
            <a:ext cx="1368152" cy="136815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Прямоугольник 49">
            <a:hlinkClick r:id="rId13" action="ppaction://hlinksldjump"/>
          </p:cNvPr>
          <p:cNvSpPr/>
          <p:nvPr/>
        </p:nvSpPr>
        <p:spPr>
          <a:xfrm>
            <a:off x="3707904" y="1412776"/>
            <a:ext cx="1296144" cy="122413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63888" y="1196752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1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76056" y="1196752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2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588224" y="1196752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3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708920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4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2708920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5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588224" y="2708920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6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4221088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7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4221088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8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588224" y="4221088"/>
            <a:ext cx="1440160" cy="1440160"/>
          </a:xfrm>
          <a:prstGeom prst="rect">
            <a:avLst/>
          </a:prstGeom>
          <a:solidFill>
            <a:srgbClr val="2399E9"/>
          </a:solidFill>
          <a:ln w="762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chemeClr val="bg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9</a:t>
            </a:r>
            <a:endParaRPr lang="ru-RU" sz="6000" dirty="0">
              <a:ln>
                <a:solidFill>
                  <a:schemeClr val="bg1"/>
                </a:solidFill>
              </a:ln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5" name="Picture 3">
            <a:hlinkClick r:id="rId14" action="ppaction://hlinksldjump"/>
          </p:cNvPr>
          <p:cNvPicPr>
            <a:picLocks noChangeAspect="1" noChangeArrowheads="1"/>
          </p:cNvPicPr>
          <p:nvPr/>
        </p:nvPicPr>
        <p:blipFill>
          <a:blip r:embed="rId15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8035469" y="5873144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7" name="Скругленный прямоугольник 26"/>
          <p:cNvSpPr/>
          <p:nvPr/>
        </p:nvSpPr>
        <p:spPr>
          <a:xfrm>
            <a:off x="971600" y="1340768"/>
            <a:ext cx="2232248" cy="1224136"/>
          </a:xfrm>
          <a:prstGeom prst="roundRect">
            <a:avLst/>
          </a:prstGeom>
          <a:solidFill>
            <a:srgbClr val="0099FF">
              <a:alpha val="0"/>
            </a:srgbClr>
          </a:solidFill>
          <a:ln w="38100">
            <a:noFill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8" grpId="0" animBg="1"/>
      <p:bldP spid="48" grpId="1" animBg="1"/>
      <p:bldP spid="3" grpId="0" animBg="1"/>
      <p:bldP spid="2" grpId="0" animBg="1"/>
      <p:bldP spid="4" grpId="0" animBg="1"/>
      <p:bldP spid="7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Я  - дерево в родной стране,</a:t>
            </a:r>
          </a:p>
          <a:p>
            <a:pPr algn="ctr"/>
            <a:r>
              <a:rPr lang="ru-RU" sz="2800" dirty="0" smtClean="0"/>
              <a:t>Найдёшь меня повсюду.</a:t>
            </a:r>
          </a:p>
          <a:p>
            <a:pPr algn="ctr"/>
            <a:r>
              <a:rPr lang="ru-RU" sz="2800" dirty="0" smtClean="0"/>
              <a:t>Но слоги переставь во мне,</a:t>
            </a:r>
          </a:p>
          <a:p>
            <a:pPr algn="ctr"/>
            <a:r>
              <a:rPr lang="ru-RU" sz="2800" dirty="0" smtClean="0"/>
              <a:t>И колесо качать я буду.</a:t>
            </a:r>
          </a:p>
          <a:p>
            <a:pPr algn="ctr"/>
            <a:endParaRPr lang="ru-RU" sz="2800" dirty="0"/>
          </a:p>
        </p:txBody>
      </p:sp>
      <p:grpSp>
        <p:nvGrpSpPr>
          <p:cNvPr id="115" name="Группа 114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67" name="Picture 2" descr="https://lh6.ggpht.com/ciOEX0FlagZwd8VSrOpRmPCRl3c7ywDs8kfWuA-uZcUXFiPzyK3lct__gxgT-HSf_L0"/>
            <p:cNvPicPr>
              <a:picLocks noChangeAspect="1" noChangeArrowheads="1"/>
            </p:cNvPicPr>
            <p:nvPr/>
          </p:nvPicPr>
          <p:blipFill>
            <a:blip r:embed="rId2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732240" y="908720"/>
              <a:ext cx="1584176" cy="1584176"/>
            </a:xfrm>
            <a:prstGeom prst="rect">
              <a:avLst/>
            </a:prstGeom>
            <a:noFill/>
          </p:spPr>
        </p:pic>
      </p:grpSp>
      <p:pic>
        <p:nvPicPr>
          <p:cNvPr id="68" name="Picture 3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72" name="Прямоугольник 71"/>
          <p:cNvSpPr/>
          <p:nvPr/>
        </p:nvSpPr>
        <p:spPr>
          <a:xfrm>
            <a:off x="421196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349188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493204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77180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652120" y="2276872"/>
            <a:ext cx="648072" cy="648072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 Black" pitchFamily="34" charset="0"/>
            </a:endParaRPr>
          </a:p>
        </p:txBody>
      </p:sp>
      <p:grpSp>
        <p:nvGrpSpPr>
          <p:cNvPr id="96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</a:t>
            </a:r>
            <a:r>
              <a:rPr lang="ru-RU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)</a:t>
            </a:r>
            <a:endParaRPr lang="ru-RU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36" name="Группа 35"/>
          <p:cNvGrpSpPr/>
          <p:nvPr/>
        </p:nvGrpSpPr>
        <p:grpSpPr>
          <a:xfrm>
            <a:off x="2843808" y="2227511"/>
            <a:ext cx="3456384" cy="769441"/>
            <a:chOff x="2843808" y="2227511"/>
            <a:chExt cx="3456384" cy="769441"/>
          </a:xfrm>
        </p:grpSpPr>
        <p:sp>
          <p:nvSpPr>
            <p:cNvPr id="109" name="TextBox 108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28396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2832852" y="2996952"/>
            <a:ext cx="3467340" cy="769441"/>
            <a:chOff x="2832852" y="2996952"/>
            <a:chExt cx="3467340" cy="769441"/>
          </a:xfrm>
        </p:grpSpPr>
        <p:sp>
          <p:nvSpPr>
            <p:cNvPr id="116" name="TextBox 115"/>
            <p:cNvSpPr txBox="1"/>
            <p:nvPr/>
          </p:nvSpPr>
          <p:spPr>
            <a:xfrm>
              <a:off x="2832852" y="2996952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н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3578580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4298660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018740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738820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3076" name="Picture 4" descr="http://tvbonsai.org/wp/wp-content/uploads/2011/03/iStock_000011208465XSmall-bonsai-pine-267x300.jpg"/>
            <p:cNvPicPr>
              <a:picLocks noChangeAspect="1" noChangeArrowheads="1"/>
            </p:cNvPicPr>
            <p:nvPr/>
          </p:nvPicPr>
          <p:blipFill>
            <a:blip r:embed="rId5" cstate="screen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5576" y="767131"/>
              <a:ext cx="1728192" cy="1941789"/>
            </a:xfrm>
            <a:prstGeom prst="rect">
              <a:avLst/>
            </a:prstGeom>
            <a:noFill/>
          </p:spPr>
        </p:pic>
      </p:grp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+mj-lt"/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+mj-lt"/>
            </a:endParaRPr>
          </a:p>
        </p:txBody>
      </p:sp>
      <p:pic>
        <p:nvPicPr>
          <p:cNvPr id="35" name="Picture 2"/>
          <p:cNvPicPr>
            <a:picLocks noChangeAspect="1" noChangeArrowheads="1"/>
          </p:cNvPicPr>
          <p:nvPr/>
        </p:nvPicPr>
        <p:blipFill>
          <a:blip r:embed="rId6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5"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979712" y="4077072"/>
            <a:ext cx="5184576" cy="1872208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Я застываю на сосне,</a:t>
            </a:r>
          </a:p>
          <a:p>
            <a:pPr algn="ctr"/>
            <a:r>
              <a:rPr lang="ru-RU" sz="2800" dirty="0" smtClean="0"/>
              <a:t>Бываю и на ели.</a:t>
            </a:r>
          </a:p>
          <a:p>
            <a:pPr algn="ctr"/>
            <a:r>
              <a:rPr lang="ru-RU" sz="2800" dirty="0" smtClean="0"/>
              <a:t>Смените буквы так во мне, </a:t>
            </a:r>
          </a:p>
          <a:p>
            <a:pPr algn="ctr"/>
            <a:r>
              <a:rPr lang="ru-RU" sz="2800" dirty="0" smtClean="0"/>
              <a:t>Чтоб вы меня с картошкой ели.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252759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2" name="Группа 107"/>
          <p:cNvGrpSpPr/>
          <p:nvPr/>
        </p:nvGrpSpPr>
        <p:grpSpPr>
          <a:xfrm>
            <a:off x="2771800" y="2276872"/>
            <a:ext cx="3528392" cy="648072"/>
            <a:chOff x="2771800" y="2276872"/>
            <a:chExt cx="3528392" cy="648072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93204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565212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>
                <a:latin typeface="Arial Black" pitchFamily="34" charset="0"/>
              </a:endParaRPr>
            </a:p>
          </p:txBody>
        </p:sp>
      </p:grpSp>
      <p:grpSp>
        <p:nvGrpSpPr>
          <p:cNvPr id="3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2843808" y="2227511"/>
            <a:ext cx="3456384" cy="769441"/>
            <a:chOff x="2843808" y="2227511"/>
            <a:chExt cx="3456384" cy="769441"/>
          </a:xfrm>
        </p:grpSpPr>
        <p:sp>
          <p:nvSpPr>
            <p:cNvPr id="109" name="TextBox 108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491880" y="2227511"/>
              <a:ext cx="66236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м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28396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8702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4" name="Группа 33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2050" name="Picture 2" descr="http://hbl.fi/sites/default/files/styles/opengraph_250x210/public/2013/05/preview_colourbox6093136.jpg?itok=Aq7McD7a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815739" y="980728"/>
              <a:ext cx="1636546" cy="1512168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44" name="Группа 43"/>
          <p:cNvGrpSpPr/>
          <p:nvPr/>
        </p:nvGrpSpPr>
        <p:grpSpPr>
          <a:xfrm>
            <a:off x="2771800" y="2996952"/>
            <a:ext cx="3528392" cy="792088"/>
            <a:chOff x="2771800" y="2996952"/>
            <a:chExt cx="3528392" cy="792088"/>
          </a:xfrm>
        </p:grpSpPr>
        <p:sp>
          <p:nvSpPr>
            <p:cNvPr id="36" name="TextBox 35"/>
            <p:cNvSpPr txBox="1"/>
            <p:nvPr/>
          </p:nvSpPr>
          <p:spPr>
            <a:xfrm>
              <a:off x="2771800" y="3019599"/>
              <a:ext cx="66236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м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578580" y="3019599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283968" y="3019599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с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991489" y="3019599"/>
              <a:ext cx="58862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л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738820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о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grpSp>
        <p:nvGrpSpPr>
          <p:cNvPr id="45" name="Группа 44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11266" name="Picture 2" descr="http://www.directoalamesa.com/wp-content/uploads/2013/12/Mantequilla-y-cuchillo-300x231.jpeg"/>
            <p:cNvPicPr>
              <a:picLocks noChangeAspect="1" noChangeArrowheads="1"/>
            </p:cNvPicPr>
            <p:nvPr/>
          </p:nvPicPr>
          <p:blipFill>
            <a:blip r:embed="rId6" cstate="screen">
              <a:clrChange>
                <a:clrFrom>
                  <a:srgbClr val="F9F9F7"/>
                </a:clrFrom>
                <a:clrTo>
                  <a:srgbClr val="F9F9F7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444208" y="980728"/>
              <a:ext cx="1776821" cy="1368152"/>
            </a:xfrm>
            <a:prstGeom prst="rect">
              <a:avLst/>
            </a:prstGeom>
            <a:noFill/>
          </p:spPr>
        </p:pic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94" grpId="0" animBg="1"/>
      <p:bldP spid="9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Скругленный прямоугольник 38"/>
          <p:cNvSpPr/>
          <p:nvPr/>
        </p:nvSpPr>
        <p:spPr>
          <a:xfrm>
            <a:off x="1691680" y="4077072"/>
            <a:ext cx="5688632" cy="2088232"/>
          </a:xfrm>
          <a:prstGeom prst="roundRect">
            <a:avLst/>
          </a:prstGeom>
          <a:solidFill>
            <a:srgbClr val="0070C0"/>
          </a:solidFill>
          <a:ln w="57150">
            <a:solidFill>
              <a:srgbClr val="2399E9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 smtClean="0"/>
          </a:p>
          <a:p>
            <a:pPr algn="ctr"/>
            <a:r>
              <a:rPr lang="ru-RU" sz="2800" dirty="0" smtClean="0"/>
              <a:t>Кто по воде так быстро мчится?</a:t>
            </a:r>
          </a:p>
          <a:p>
            <a:pPr algn="ctr"/>
            <a:r>
              <a:rPr lang="ru-RU" sz="2800" dirty="0" smtClean="0"/>
              <a:t>Найди название ему.</a:t>
            </a:r>
          </a:p>
          <a:p>
            <a:pPr algn="ctr"/>
            <a:r>
              <a:rPr lang="ru-RU" sz="2800" dirty="0" smtClean="0"/>
              <a:t>Прочти иначе – превратится</a:t>
            </a:r>
          </a:p>
          <a:p>
            <a:pPr algn="ctr"/>
            <a:r>
              <a:rPr lang="ru-RU" sz="2800" dirty="0" smtClean="0"/>
              <a:t>Он в детский лагерь, что в Крыму.</a:t>
            </a:r>
          </a:p>
          <a:p>
            <a:pPr algn="ctr"/>
            <a:endParaRPr lang="ru-RU" sz="2800" dirty="0"/>
          </a:p>
        </p:txBody>
      </p:sp>
      <p:pic>
        <p:nvPicPr>
          <p:cNvPr id="68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67117">
            <a:off x="7726016" y="5324767"/>
            <a:ext cx="583315" cy="700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</p:pic>
      <p:grpSp>
        <p:nvGrpSpPr>
          <p:cNvPr id="2" name="Группа 107"/>
          <p:cNvGrpSpPr/>
          <p:nvPr/>
        </p:nvGrpSpPr>
        <p:grpSpPr>
          <a:xfrm>
            <a:off x="2771800" y="2276872"/>
            <a:ext cx="3528392" cy="648072"/>
            <a:chOff x="2771800" y="2276872"/>
            <a:chExt cx="3528392" cy="648072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421196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349188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493204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277180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5652120" y="2276872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>
                <a:latin typeface="Arial Black" pitchFamily="34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2843808" y="2227511"/>
            <a:ext cx="3456384" cy="769441"/>
            <a:chOff x="2843808" y="2227511"/>
            <a:chExt cx="3456384" cy="769441"/>
          </a:xfrm>
        </p:grpSpPr>
        <p:sp>
          <p:nvSpPr>
            <p:cNvPr id="109" name="TextBox 108"/>
            <p:cNvSpPr txBox="1"/>
            <p:nvPr/>
          </p:nvSpPr>
          <p:spPr>
            <a:xfrm>
              <a:off x="284380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563888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283968" y="2227511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993092" y="222751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е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5732512" y="2227511"/>
              <a:ext cx="56768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р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539552" y="692696"/>
            <a:ext cx="2232248" cy="2160240"/>
            <a:chOff x="539552" y="692696"/>
            <a:chExt cx="2232248" cy="2160240"/>
          </a:xfrm>
        </p:grpSpPr>
        <p:sp>
          <p:nvSpPr>
            <p:cNvPr id="92" name="Овал 91"/>
            <p:cNvSpPr/>
            <p:nvPr/>
          </p:nvSpPr>
          <p:spPr>
            <a:xfrm>
              <a:off x="53955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31" name="Picture 6" descr="http://static2.keep4u.ru/2012/10/17/13200c807c8814cb522a435b52a792ed.png"/>
            <p:cNvPicPr>
              <a:picLocks noChangeAspect="1" noChangeArrowheads="1"/>
            </p:cNvPicPr>
            <p:nvPr/>
          </p:nvPicPr>
          <p:blipFill>
            <a:blip r:embed="rId4" cstate="screen"/>
            <a:srcRect/>
            <a:stretch>
              <a:fillRect/>
            </a:stretch>
          </p:blipFill>
          <p:spPr bwMode="auto">
            <a:xfrm>
              <a:off x="899592" y="836712"/>
              <a:ext cx="1440159" cy="1664824"/>
            </a:xfrm>
            <a:prstGeom prst="rect">
              <a:avLst/>
            </a:prstGeom>
            <a:noFill/>
          </p:spPr>
        </p:pic>
      </p:grpSp>
      <p:sp>
        <p:nvSpPr>
          <p:cNvPr id="94" name="Овал 93"/>
          <p:cNvSpPr/>
          <p:nvPr/>
        </p:nvSpPr>
        <p:spPr>
          <a:xfrm>
            <a:off x="53955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1)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3" name="Группа 95"/>
          <p:cNvGrpSpPr/>
          <p:nvPr/>
        </p:nvGrpSpPr>
        <p:grpSpPr>
          <a:xfrm>
            <a:off x="2771800" y="3068960"/>
            <a:ext cx="3528392" cy="648072"/>
            <a:chOff x="2771800" y="3068960"/>
            <a:chExt cx="3528392" cy="648072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421196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349188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277180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493204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5652120" y="3068960"/>
              <a:ext cx="648072" cy="648072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8100000" scaled="1"/>
              <a:tileRect/>
            </a:gradFill>
            <a:ln w="3810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800" dirty="0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2795983" y="2947591"/>
            <a:ext cx="3475090" cy="841449"/>
            <a:chOff x="2795983" y="2947591"/>
            <a:chExt cx="3475090" cy="841449"/>
          </a:xfrm>
        </p:grpSpPr>
        <p:sp>
          <p:nvSpPr>
            <p:cNvPr id="37" name="TextBox 36"/>
            <p:cNvSpPr txBox="1"/>
            <p:nvPr/>
          </p:nvSpPr>
          <p:spPr>
            <a:xfrm>
              <a:off x="2795983" y="3019599"/>
              <a:ext cx="62388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А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578580" y="2947591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err="1" smtClean="0">
                  <a:solidFill>
                    <a:srgbClr val="002060"/>
                  </a:solidFill>
                  <a:latin typeface="Arial Black" pitchFamily="34" charset="0"/>
                </a:rPr>
                <a:t>р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283968" y="2996952"/>
              <a:ext cx="47160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т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004048" y="2996952"/>
              <a:ext cx="561372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е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24128" y="2996952"/>
              <a:ext cx="54694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400" dirty="0" smtClean="0">
                  <a:solidFill>
                    <a:srgbClr val="002060"/>
                  </a:solidFill>
                  <a:latin typeface="Arial Black" pitchFamily="34" charset="0"/>
                </a:rPr>
                <a:t>к</a:t>
              </a:r>
              <a:endParaRPr lang="ru-RU" sz="4400" dirty="0">
                <a:solidFill>
                  <a:srgbClr val="002060"/>
                </a:solidFill>
                <a:latin typeface="Arial Black" pitchFamily="34" charset="0"/>
              </a:endParaRPr>
            </a:p>
          </p:txBody>
        </p:sp>
      </p:grpSp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0DEC4C"/>
              </a:clrFrom>
              <a:clrTo>
                <a:srgbClr val="0DEC4C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5422" y="3933056"/>
            <a:ext cx="1959905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grpSp>
        <p:nvGrpSpPr>
          <p:cNvPr id="45" name="Группа 44"/>
          <p:cNvGrpSpPr/>
          <p:nvPr/>
        </p:nvGrpSpPr>
        <p:grpSpPr>
          <a:xfrm>
            <a:off x="6300192" y="692696"/>
            <a:ext cx="2232248" cy="2160240"/>
            <a:chOff x="6300192" y="692696"/>
            <a:chExt cx="2232248" cy="2160240"/>
          </a:xfrm>
        </p:grpSpPr>
        <p:sp>
          <p:nvSpPr>
            <p:cNvPr id="91" name="Овал 90"/>
            <p:cNvSpPr/>
            <p:nvPr/>
          </p:nvSpPr>
          <p:spPr>
            <a:xfrm>
              <a:off x="6300192" y="692696"/>
              <a:ext cx="2232248" cy="2160240"/>
            </a:xfrm>
            <a:prstGeom prst="ellipse">
              <a:avLst/>
            </a:prstGeom>
            <a:gradFill flip="none" rotWithShape="1">
              <a:gsLst>
                <a:gs pos="0">
                  <a:srgbClr val="0099FF">
                    <a:tint val="66000"/>
                    <a:satMod val="160000"/>
                  </a:srgbClr>
                </a:gs>
                <a:gs pos="50000">
                  <a:srgbClr val="0099FF">
                    <a:tint val="44500"/>
                    <a:satMod val="160000"/>
                  </a:srgbClr>
                </a:gs>
                <a:gs pos="100000">
                  <a:srgbClr val="0099FF">
                    <a:tint val="23500"/>
                    <a:satMod val="160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 w="57150">
              <a:solidFill>
                <a:srgbClr val="2399E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endParaRPr>
            </a:p>
          </p:txBody>
        </p:sp>
        <p:pic>
          <p:nvPicPr>
            <p:cNvPr id="10244" name="Picture 4" descr="http://scontent.cdninstagram.com/hphotos-xfa1/t51.2885-15/e15/11007920_483410701813244_622535990_n.jpg"/>
            <p:cNvPicPr>
              <a:picLocks noChangeAspect="1" noChangeArrowheads="1"/>
            </p:cNvPicPr>
            <p:nvPr/>
          </p:nvPicPr>
          <p:blipFill>
            <a:blip r:embed="rId6" cstate="screen"/>
            <a:srcRect/>
            <a:stretch>
              <a:fillRect/>
            </a:stretch>
          </p:blipFill>
          <p:spPr bwMode="auto">
            <a:xfrm>
              <a:off x="6660232" y="908720"/>
              <a:ext cx="1656184" cy="1656184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  <p:sp>
        <p:nvSpPr>
          <p:cNvPr id="93" name="Овал 92"/>
          <p:cNvSpPr/>
          <p:nvPr/>
        </p:nvSpPr>
        <p:spPr>
          <a:xfrm>
            <a:off x="6300192" y="692696"/>
            <a:ext cx="2232248" cy="2160240"/>
          </a:xfrm>
          <a:prstGeom prst="ellipse">
            <a:avLst/>
          </a:prstGeom>
          <a:gradFill flip="none" rotWithShape="1">
            <a:gsLst>
              <a:gs pos="0">
                <a:srgbClr val="0099FF">
                  <a:tint val="66000"/>
                  <a:satMod val="160000"/>
                </a:srgbClr>
              </a:gs>
              <a:gs pos="50000">
                <a:srgbClr val="0099FF">
                  <a:tint val="44500"/>
                  <a:satMod val="160000"/>
                </a:srgbClr>
              </a:gs>
              <a:gs pos="100000">
                <a:srgbClr val="0099FF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57150">
            <a:solidFill>
              <a:srgbClr val="2399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ПРОВЕРЬ СЕБЯ</a:t>
            </a: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(ПОДСКАЗКА 2)</a:t>
            </a:r>
            <a:endParaRPr lang="ru-RU" sz="1600" b="1" dirty="0">
              <a:solidFill>
                <a:srgbClr val="00206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94" grpId="0" animBg="1"/>
      <p:bldP spid="9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616</Words>
  <Application>Microsoft Office PowerPoint</Application>
  <PresentationFormat>Экран (4:3)</PresentationFormat>
  <Paragraphs>229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Использованные ресурсы:</vt:lpstr>
      <vt:lpstr>Использованные ресурсы: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Зеленина</dc:creator>
  <cp:lastModifiedBy>Admin</cp:lastModifiedBy>
  <cp:revision>32</cp:revision>
  <dcterms:created xsi:type="dcterms:W3CDTF">2016-01-12T15:10:10Z</dcterms:created>
  <dcterms:modified xsi:type="dcterms:W3CDTF">2023-10-01T07:55:21Z</dcterms:modified>
</cp:coreProperties>
</file>